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73" r:id="rId8"/>
    <p:sldId id="261" r:id="rId9"/>
    <p:sldId id="265" r:id="rId10"/>
    <p:sldId id="271" r:id="rId11"/>
    <p:sldId id="264" r:id="rId12"/>
    <p:sldId id="262" r:id="rId13"/>
    <p:sldId id="26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09CDE3-72CD-4D27-A434-6EDD2FC1E2B3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0F95B0-921A-4D7E-80F4-3BFE83F9E5D7}">
      <dgm:prSet custT="1"/>
      <dgm:spPr/>
      <dgm:t>
        <a:bodyPr/>
        <a:lstStyle/>
        <a:p>
          <a:pPr algn="just"/>
          <a:r>
            <a:rPr lang="en-US" sz="1600" dirty="0">
              <a:solidFill>
                <a:schemeClr val="tx1"/>
              </a:solidFill>
            </a:rPr>
            <a:t>Improved safety: The advanced sensors and algorithms used in autonomous vehicles can detect and respond to potential hazards more quickly and accurately than humans</a:t>
          </a:r>
          <a:r>
            <a:rPr lang="en-US" sz="1600" dirty="0">
              <a:solidFill>
                <a:schemeClr val="bg1"/>
              </a:solidFill>
            </a:rPr>
            <a:t>.</a:t>
          </a:r>
        </a:p>
      </dgm:t>
    </dgm:pt>
    <dgm:pt modelId="{FCB404A6-9DA7-4CFA-BFB6-ACB104A1F66B}" type="parTrans" cxnId="{085517E5-F51D-4620-B0A2-C3DD54DC75C4}">
      <dgm:prSet/>
      <dgm:spPr/>
      <dgm:t>
        <a:bodyPr/>
        <a:lstStyle/>
        <a:p>
          <a:endParaRPr lang="en-US"/>
        </a:p>
      </dgm:t>
    </dgm:pt>
    <dgm:pt modelId="{A2C1DA27-D690-4CDD-8B5B-D6521A2A8FB6}" type="sibTrans" cxnId="{085517E5-F51D-4620-B0A2-C3DD54DC75C4}">
      <dgm:prSet/>
      <dgm:spPr/>
      <dgm:t>
        <a:bodyPr/>
        <a:lstStyle/>
        <a:p>
          <a:endParaRPr lang="en-US"/>
        </a:p>
      </dgm:t>
    </dgm:pt>
    <dgm:pt modelId="{F6749B58-DC88-40AA-9DDD-2943D887EEC1}">
      <dgm:prSet custT="1"/>
      <dgm:spPr/>
      <dgm:t>
        <a:bodyPr/>
        <a:lstStyle/>
        <a:p>
          <a:pPr algn="just"/>
          <a:r>
            <a:rPr lang="en-US" sz="1400" dirty="0">
              <a:solidFill>
                <a:schemeClr val="tx1"/>
              </a:solidFill>
            </a:rPr>
            <a:t>Increased mobility: provide transportation to people who are unable to drive, such as the elderly or people with disabilities, allowing them to be more independent and mobile</a:t>
          </a:r>
          <a:r>
            <a:rPr lang="en-US" sz="1100" dirty="0">
              <a:solidFill>
                <a:schemeClr val="tx1"/>
              </a:solidFill>
            </a:rPr>
            <a:t>.</a:t>
          </a:r>
        </a:p>
      </dgm:t>
    </dgm:pt>
    <dgm:pt modelId="{EE1CC3F6-8DCF-433D-B473-C4DC0DEBC5B2}" type="parTrans" cxnId="{72323F23-7587-47C6-9E56-06FDB89A6E35}">
      <dgm:prSet/>
      <dgm:spPr/>
      <dgm:t>
        <a:bodyPr/>
        <a:lstStyle/>
        <a:p>
          <a:endParaRPr lang="en-US"/>
        </a:p>
      </dgm:t>
    </dgm:pt>
    <dgm:pt modelId="{0B7C63EF-5816-4D3E-9993-58520FED0EDA}" type="sibTrans" cxnId="{72323F23-7587-47C6-9E56-06FDB89A6E35}">
      <dgm:prSet/>
      <dgm:spPr/>
      <dgm:t>
        <a:bodyPr/>
        <a:lstStyle/>
        <a:p>
          <a:endParaRPr lang="en-US"/>
        </a:p>
      </dgm:t>
    </dgm:pt>
    <dgm:pt modelId="{12728116-0268-49DD-93D0-52B99D85FF3A}">
      <dgm:prSet custT="1"/>
      <dgm:spPr/>
      <dgm:t>
        <a:bodyPr/>
        <a:lstStyle/>
        <a:p>
          <a:pPr algn="just"/>
          <a:r>
            <a:rPr lang="en-US" sz="1400" dirty="0">
              <a:solidFill>
                <a:schemeClr val="tx1"/>
              </a:solidFill>
            </a:rPr>
            <a:t>Reduced traffic congestion: Autonomous vehicles can potentially reduce traffic congestion by optimizing traffic flow and minimizing the need for human drivers to make sudden or inefficient maneuvers</a:t>
          </a:r>
          <a:r>
            <a:rPr lang="en-US" sz="1050" dirty="0"/>
            <a:t>.</a:t>
          </a:r>
        </a:p>
      </dgm:t>
    </dgm:pt>
    <dgm:pt modelId="{ED060BE5-E621-4710-9EB3-1B9EA8710915}" type="parTrans" cxnId="{E6A2B308-7D1C-4D76-B0FA-206B958B3A87}">
      <dgm:prSet/>
      <dgm:spPr/>
      <dgm:t>
        <a:bodyPr/>
        <a:lstStyle/>
        <a:p>
          <a:endParaRPr lang="en-US"/>
        </a:p>
      </dgm:t>
    </dgm:pt>
    <dgm:pt modelId="{11D97AF2-DD48-4148-974C-7232DE74EC05}" type="sibTrans" cxnId="{E6A2B308-7D1C-4D76-B0FA-206B958B3A87}">
      <dgm:prSet/>
      <dgm:spPr/>
      <dgm:t>
        <a:bodyPr/>
        <a:lstStyle/>
        <a:p>
          <a:endParaRPr lang="en-US"/>
        </a:p>
      </dgm:t>
    </dgm:pt>
    <dgm:pt modelId="{E9E857ED-8A22-4EB5-AA14-E77FBFF1CEB6}">
      <dgm:prSet custT="1"/>
      <dgm:spPr/>
      <dgm:t>
        <a:bodyPr/>
        <a:lstStyle/>
        <a:p>
          <a:pPr algn="just"/>
          <a:r>
            <a:rPr lang="en-US" sz="1400" dirty="0">
              <a:solidFill>
                <a:schemeClr val="tx1"/>
              </a:solidFill>
            </a:rPr>
            <a:t>Increased efficiency: Autonomous vehicles can be more fuel-efficient and reduce the amount of greenhouse gas emissions produced by vehicles, as they can be programmed to drive more efficiently and reduce idling time.</a:t>
          </a:r>
        </a:p>
      </dgm:t>
    </dgm:pt>
    <dgm:pt modelId="{2A15AD17-DAD8-4923-B29C-3FF3F646F045}" type="parTrans" cxnId="{4212B60D-4014-4025-BBA5-A642ABD47EC3}">
      <dgm:prSet/>
      <dgm:spPr/>
      <dgm:t>
        <a:bodyPr/>
        <a:lstStyle/>
        <a:p>
          <a:endParaRPr lang="en-US"/>
        </a:p>
      </dgm:t>
    </dgm:pt>
    <dgm:pt modelId="{A3072C39-BBB8-4BBF-9894-8C2BA7EABC49}" type="sibTrans" cxnId="{4212B60D-4014-4025-BBA5-A642ABD47EC3}">
      <dgm:prSet/>
      <dgm:spPr/>
      <dgm:t>
        <a:bodyPr/>
        <a:lstStyle/>
        <a:p>
          <a:endParaRPr lang="en-US"/>
        </a:p>
      </dgm:t>
    </dgm:pt>
    <dgm:pt modelId="{9B94AAC1-1A51-4330-BFFD-F5DF534BD412}" type="pres">
      <dgm:prSet presAssocID="{1C09CDE3-72CD-4D27-A434-6EDD2FC1E2B3}" presName="outerComposite" presStyleCnt="0">
        <dgm:presLayoutVars>
          <dgm:chMax val="5"/>
          <dgm:dir/>
          <dgm:resizeHandles val="exact"/>
        </dgm:presLayoutVars>
      </dgm:prSet>
      <dgm:spPr/>
    </dgm:pt>
    <dgm:pt modelId="{9C75AC40-C112-463C-8AF8-F54616CA1D09}" type="pres">
      <dgm:prSet presAssocID="{1C09CDE3-72CD-4D27-A434-6EDD2FC1E2B3}" presName="dummyMaxCanvas" presStyleCnt="0">
        <dgm:presLayoutVars/>
      </dgm:prSet>
      <dgm:spPr/>
    </dgm:pt>
    <dgm:pt modelId="{8BF73CDE-DA5D-4EC2-BDEA-97A60D578FD9}" type="pres">
      <dgm:prSet presAssocID="{1C09CDE3-72CD-4D27-A434-6EDD2FC1E2B3}" presName="FourNodes_1" presStyleLbl="node1" presStyleIdx="0" presStyleCnt="4" custScaleX="101238" custLinFactNeighborX="26" custLinFactNeighborY="2022">
        <dgm:presLayoutVars>
          <dgm:bulletEnabled val="1"/>
        </dgm:presLayoutVars>
      </dgm:prSet>
      <dgm:spPr/>
    </dgm:pt>
    <dgm:pt modelId="{547582B6-50B7-4427-9F5B-23DA71ECBE4E}" type="pres">
      <dgm:prSet presAssocID="{1C09CDE3-72CD-4D27-A434-6EDD2FC1E2B3}" presName="FourNodes_2" presStyleLbl="node1" presStyleIdx="1" presStyleCnt="4" custLinFactNeighborX="-407" custLinFactNeighborY="-1603">
        <dgm:presLayoutVars>
          <dgm:bulletEnabled val="1"/>
        </dgm:presLayoutVars>
      </dgm:prSet>
      <dgm:spPr/>
    </dgm:pt>
    <dgm:pt modelId="{39CBB16C-A844-4D37-BA24-080FA739388A}" type="pres">
      <dgm:prSet presAssocID="{1C09CDE3-72CD-4D27-A434-6EDD2FC1E2B3}" presName="FourNodes_3" presStyleLbl="node1" presStyleIdx="2" presStyleCnt="4" custLinFactNeighborX="-1764">
        <dgm:presLayoutVars>
          <dgm:bulletEnabled val="1"/>
        </dgm:presLayoutVars>
      </dgm:prSet>
      <dgm:spPr/>
    </dgm:pt>
    <dgm:pt modelId="{25331D40-D886-4997-88E4-31120EC9C6DA}" type="pres">
      <dgm:prSet presAssocID="{1C09CDE3-72CD-4D27-A434-6EDD2FC1E2B3}" presName="FourNodes_4" presStyleLbl="node1" presStyleIdx="3" presStyleCnt="4">
        <dgm:presLayoutVars>
          <dgm:bulletEnabled val="1"/>
        </dgm:presLayoutVars>
      </dgm:prSet>
      <dgm:spPr/>
    </dgm:pt>
    <dgm:pt modelId="{F3654ABB-93BD-438B-9715-F1C6F67AA071}" type="pres">
      <dgm:prSet presAssocID="{1C09CDE3-72CD-4D27-A434-6EDD2FC1E2B3}" presName="FourConn_1-2" presStyleLbl="fgAccFollowNode1" presStyleIdx="0" presStyleCnt="3">
        <dgm:presLayoutVars>
          <dgm:bulletEnabled val="1"/>
        </dgm:presLayoutVars>
      </dgm:prSet>
      <dgm:spPr/>
    </dgm:pt>
    <dgm:pt modelId="{7DB00684-BE72-43EC-BE95-F965DDF1865C}" type="pres">
      <dgm:prSet presAssocID="{1C09CDE3-72CD-4D27-A434-6EDD2FC1E2B3}" presName="FourConn_2-3" presStyleLbl="fgAccFollowNode1" presStyleIdx="1" presStyleCnt="3">
        <dgm:presLayoutVars>
          <dgm:bulletEnabled val="1"/>
        </dgm:presLayoutVars>
      </dgm:prSet>
      <dgm:spPr/>
    </dgm:pt>
    <dgm:pt modelId="{290D8ACC-3BFC-48BC-A6CE-EEE1851EB35F}" type="pres">
      <dgm:prSet presAssocID="{1C09CDE3-72CD-4D27-A434-6EDD2FC1E2B3}" presName="FourConn_3-4" presStyleLbl="fgAccFollowNode1" presStyleIdx="2" presStyleCnt="3">
        <dgm:presLayoutVars>
          <dgm:bulletEnabled val="1"/>
        </dgm:presLayoutVars>
      </dgm:prSet>
      <dgm:spPr/>
    </dgm:pt>
    <dgm:pt modelId="{E4FF3A03-4DC6-4FAA-9E95-B40F8C450615}" type="pres">
      <dgm:prSet presAssocID="{1C09CDE3-72CD-4D27-A434-6EDD2FC1E2B3}" presName="FourNodes_1_text" presStyleLbl="node1" presStyleIdx="3" presStyleCnt="4">
        <dgm:presLayoutVars>
          <dgm:bulletEnabled val="1"/>
        </dgm:presLayoutVars>
      </dgm:prSet>
      <dgm:spPr/>
    </dgm:pt>
    <dgm:pt modelId="{1ACE9549-4A4C-42BD-A72D-9B51819B0495}" type="pres">
      <dgm:prSet presAssocID="{1C09CDE3-72CD-4D27-A434-6EDD2FC1E2B3}" presName="FourNodes_2_text" presStyleLbl="node1" presStyleIdx="3" presStyleCnt="4">
        <dgm:presLayoutVars>
          <dgm:bulletEnabled val="1"/>
        </dgm:presLayoutVars>
      </dgm:prSet>
      <dgm:spPr/>
    </dgm:pt>
    <dgm:pt modelId="{E31B8828-7F79-4DC0-B8DD-974193D5B0EE}" type="pres">
      <dgm:prSet presAssocID="{1C09CDE3-72CD-4D27-A434-6EDD2FC1E2B3}" presName="FourNodes_3_text" presStyleLbl="node1" presStyleIdx="3" presStyleCnt="4">
        <dgm:presLayoutVars>
          <dgm:bulletEnabled val="1"/>
        </dgm:presLayoutVars>
      </dgm:prSet>
      <dgm:spPr/>
    </dgm:pt>
    <dgm:pt modelId="{AE1EB75E-7AED-4184-BE3A-1159C62216DA}" type="pres">
      <dgm:prSet presAssocID="{1C09CDE3-72CD-4D27-A434-6EDD2FC1E2B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6A2B308-7D1C-4D76-B0FA-206B958B3A87}" srcId="{1C09CDE3-72CD-4D27-A434-6EDD2FC1E2B3}" destId="{12728116-0268-49DD-93D0-52B99D85FF3A}" srcOrd="2" destOrd="0" parTransId="{ED060BE5-E621-4710-9EB3-1B9EA8710915}" sibTransId="{11D97AF2-DD48-4148-974C-7232DE74EC05}"/>
    <dgm:cxn modelId="{4212B60D-4014-4025-BBA5-A642ABD47EC3}" srcId="{1C09CDE3-72CD-4D27-A434-6EDD2FC1E2B3}" destId="{E9E857ED-8A22-4EB5-AA14-E77FBFF1CEB6}" srcOrd="3" destOrd="0" parTransId="{2A15AD17-DAD8-4923-B29C-3FF3F646F045}" sibTransId="{A3072C39-BBB8-4BBF-9894-8C2BA7EABC49}"/>
    <dgm:cxn modelId="{DC853113-5F94-4E91-87D7-129B2F3A8216}" type="presOf" srcId="{0C0F95B0-921A-4D7E-80F4-3BFE83F9E5D7}" destId="{8BF73CDE-DA5D-4EC2-BDEA-97A60D578FD9}" srcOrd="0" destOrd="0" presId="urn:microsoft.com/office/officeart/2005/8/layout/vProcess5"/>
    <dgm:cxn modelId="{1632C614-17B3-4DF6-AA69-BFA991312758}" type="presOf" srcId="{12728116-0268-49DD-93D0-52B99D85FF3A}" destId="{39CBB16C-A844-4D37-BA24-080FA739388A}" srcOrd="0" destOrd="0" presId="urn:microsoft.com/office/officeart/2005/8/layout/vProcess5"/>
    <dgm:cxn modelId="{F567BB17-76AC-484D-87FD-721F05EFAE20}" type="presOf" srcId="{0B7C63EF-5816-4D3E-9993-58520FED0EDA}" destId="{7DB00684-BE72-43EC-BE95-F965DDF1865C}" srcOrd="0" destOrd="0" presId="urn:microsoft.com/office/officeart/2005/8/layout/vProcess5"/>
    <dgm:cxn modelId="{72323F23-7587-47C6-9E56-06FDB89A6E35}" srcId="{1C09CDE3-72CD-4D27-A434-6EDD2FC1E2B3}" destId="{F6749B58-DC88-40AA-9DDD-2943D887EEC1}" srcOrd="1" destOrd="0" parTransId="{EE1CC3F6-8DCF-433D-B473-C4DC0DEBC5B2}" sibTransId="{0B7C63EF-5816-4D3E-9993-58520FED0EDA}"/>
    <dgm:cxn modelId="{15BBD63E-EEF3-40F5-B4E9-C088456DEE6C}" type="presOf" srcId="{F6749B58-DC88-40AA-9DDD-2943D887EEC1}" destId="{1ACE9549-4A4C-42BD-A72D-9B51819B0495}" srcOrd="1" destOrd="0" presId="urn:microsoft.com/office/officeart/2005/8/layout/vProcess5"/>
    <dgm:cxn modelId="{277D5367-51AC-4695-9FEC-328295DA870F}" type="presOf" srcId="{11D97AF2-DD48-4148-974C-7232DE74EC05}" destId="{290D8ACC-3BFC-48BC-A6CE-EEE1851EB35F}" srcOrd="0" destOrd="0" presId="urn:microsoft.com/office/officeart/2005/8/layout/vProcess5"/>
    <dgm:cxn modelId="{78B5D787-91D3-4DAE-BEF5-89CF522F4915}" type="presOf" srcId="{F6749B58-DC88-40AA-9DDD-2943D887EEC1}" destId="{547582B6-50B7-4427-9F5B-23DA71ECBE4E}" srcOrd="0" destOrd="0" presId="urn:microsoft.com/office/officeart/2005/8/layout/vProcess5"/>
    <dgm:cxn modelId="{53EC3988-26F4-4AE8-A1ED-8D6BBAF1B760}" type="presOf" srcId="{0C0F95B0-921A-4D7E-80F4-3BFE83F9E5D7}" destId="{E4FF3A03-4DC6-4FAA-9E95-B40F8C450615}" srcOrd="1" destOrd="0" presId="urn:microsoft.com/office/officeart/2005/8/layout/vProcess5"/>
    <dgm:cxn modelId="{0457239E-1B59-4C4D-84A1-69E1B8703043}" type="presOf" srcId="{A2C1DA27-D690-4CDD-8B5B-D6521A2A8FB6}" destId="{F3654ABB-93BD-438B-9715-F1C6F67AA071}" srcOrd="0" destOrd="0" presId="urn:microsoft.com/office/officeart/2005/8/layout/vProcess5"/>
    <dgm:cxn modelId="{F9DFC5B1-7085-4D00-BC0D-F3BC39334695}" type="presOf" srcId="{1C09CDE3-72CD-4D27-A434-6EDD2FC1E2B3}" destId="{9B94AAC1-1A51-4330-BFFD-F5DF534BD412}" srcOrd="0" destOrd="0" presId="urn:microsoft.com/office/officeart/2005/8/layout/vProcess5"/>
    <dgm:cxn modelId="{8492D3C0-BB58-4ED7-AD2F-04EF80FFA9F7}" type="presOf" srcId="{E9E857ED-8A22-4EB5-AA14-E77FBFF1CEB6}" destId="{AE1EB75E-7AED-4184-BE3A-1159C62216DA}" srcOrd="1" destOrd="0" presId="urn:microsoft.com/office/officeart/2005/8/layout/vProcess5"/>
    <dgm:cxn modelId="{5B457DCE-171E-4479-8CE5-FA37ECB50E43}" type="presOf" srcId="{E9E857ED-8A22-4EB5-AA14-E77FBFF1CEB6}" destId="{25331D40-D886-4997-88E4-31120EC9C6DA}" srcOrd="0" destOrd="0" presId="urn:microsoft.com/office/officeart/2005/8/layout/vProcess5"/>
    <dgm:cxn modelId="{AEF55ED6-9C5A-4A08-86AF-A2C05F48667D}" type="presOf" srcId="{12728116-0268-49DD-93D0-52B99D85FF3A}" destId="{E31B8828-7F79-4DC0-B8DD-974193D5B0EE}" srcOrd="1" destOrd="0" presId="urn:microsoft.com/office/officeart/2005/8/layout/vProcess5"/>
    <dgm:cxn modelId="{085517E5-F51D-4620-B0A2-C3DD54DC75C4}" srcId="{1C09CDE3-72CD-4D27-A434-6EDD2FC1E2B3}" destId="{0C0F95B0-921A-4D7E-80F4-3BFE83F9E5D7}" srcOrd="0" destOrd="0" parTransId="{FCB404A6-9DA7-4CFA-BFB6-ACB104A1F66B}" sibTransId="{A2C1DA27-D690-4CDD-8B5B-D6521A2A8FB6}"/>
    <dgm:cxn modelId="{D77AF410-ED63-4190-9F81-D510850F3954}" type="presParOf" srcId="{9B94AAC1-1A51-4330-BFFD-F5DF534BD412}" destId="{9C75AC40-C112-463C-8AF8-F54616CA1D09}" srcOrd="0" destOrd="0" presId="urn:microsoft.com/office/officeart/2005/8/layout/vProcess5"/>
    <dgm:cxn modelId="{ED142C1C-CB2A-439D-A53B-98B8CE483409}" type="presParOf" srcId="{9B94AAC1-1A51-4330-BFFD-F5DF534BD412}" destId="{8BF73CDE-DA5D-4EC2-BDEA-97A60D578FD9}" srcOrd="1" destOrd="0" presId="urn:microsoft.com/office/officeart/2005/8/layout/vProcess5"/>
    <dgm:cxn modelId="{6E7999A1-E7A0-4D2C-A806-44008917C61F}" type="presParOf" srcId="{9B94AAC1-1A51-4330-BFFD-F5DF534BD412}" destId="{547582B6-50B7-4427-9F5B-23DA71ECBE4E}" srcOrd="2" destOrd="0" presId="urn:microsoft.com/office/officeart/2005/8/layout/vProcess5"/>
    <dgm:cxn modelId="{46A61962-0F87-4A1E-B221-BB9623D8BC1E}" type="presParOf" srcId="{9B94AAC1-1A51-4330-BFFD-F5DF534BD412}" destId="{39CBB16C-A844-4D37-BA24-080FA739388A}" srcOrd="3" destOrd="0" presId="urn:microsoft.com/office/officeart/2005/8/layout/vProcess5"/>
    <dgm:cxn modelId="{C7E052E1-F621-4D0F-BE3F-08867AA6DCF3}" type="presParOf" srcId="{9B94AAC1-1A51-4330-BFFD-F5DF534BD412}" destId="{25331D40-D886-4997-88E4-31120EC9C6DA}" srcOrd="4" destOrd="0" presId="urn:microsoft.com/office/officeart/2005/8/layout/vProcess5"/>
    <dgm:cxn modelId="{FCC9392F-19C5-4C19-847A-9C0472A9F906}" type="presParOf" srcId="{9B94AAC1-1A51-4330-BFFD-F5DF534BD412}" destId="{F3654ABB-93BD-438B-9715-F1C6F67AA071}" srcOrd="5" destOrd="0" presId="urn:microsoft.com/office/officeart/2005/8/layout/vProcess5"/>
    <dgm:cxn modelId="{D4B2DAAD-CD19-4F2C-A047-DBB1E65AC3D1}" type="presParOf" srcId="{9B94AAC1-1A51-4330-BFFD-F5DF534BD412}" destId="{7DB00684-BE72-43EC-BE95-F965DDF1865C}" srcOrd="6" destOrd="0" presId="urn:microsoft.com/office/officeart/2005/8/layout/vProcess5"/>
    <dgm:cxn modelId="{B54F9755-E678-41CA-BB62-30E19C210D23}" type="presParOf" srcId="{9B94AAC1-1A51-4330-BFFD-F5DF534BD412}" destId="{290D8ACC-3BFC-48BC-A6CE-EEE1851EB35F}" srcOrd="7" destOrd="0" presId="urn:microsoft.com/office/officeart/2005/8/layout/vProcess5"/>
    <dgm:cxn modelId="{9BD57424-3332-45BE-B89E-F30ABD9A32C8}" type="presParOf" srcId="{9B94AAC1-1A51-4330-BFFD-F5DF534BD412}" destId="{E4FF3A03-4DC6-4FAA-9E95-B40F8C450615}" srcOrd="8" destOrd="0" presId="urn:microsoft.com/office/officeart/2005/8/layout/vProcess5"/>
    <dgm:cxn modelId="{36CBAAB0-0EB0-45EF-A63B-36E7F164B0C9}" type="presParOf" srcId="{9B94AAC1-1A51-4330-BFFD-F5DF534BD412}" destId="{1ACE9549-4A4C-42BD-A72D-9B51819B0495}" srcOrd="9" destOrd="0" presId="urn:microsoft.com/office/officeart/2005/8/layout/vProcess5"/>
    <dgm:cxn modelId="{D8654973-0A66-41A7-81B0-72556E06B286}" type="presParOf" srcId="{9B94AAC1-1A51-4330-BFFD-F5DF534BD412}" destId="{E31B8828-7F79-4DC0-B8DD-974193D5B0EE}" srcOrd="10" destOrd="0" presId="urn:microsoft.com/office/officeart/2005/8/layout/vProcess5"/>
    <dgm:cxn modelId="{2ADB9741-9ED6-4038-86B2-BF3A67D882CE}" type="presParOf" srcId="{9B94AAC1-1A51-4330-BFFD-F5DF534BD412}" destId="{AE1EB75E-7AED-4184-BE3A-1159C62216D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7C6C39-C3D4-402E-9122-298683285DA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DF9CA7A-1E41-4C7B-81BB-E97B5321D0F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Improved productivity: Autonomous vehicles can free up time for drivers to work, relax, or engage in other activities during their commute, which can increase productivity.</a:t>
          </a:r>
        </a:p>
      </dgm:t>
    </dgm:pt>
    <dgm:pt modelId="{40696882-296D-4BF8-B7B1-DBCA2DD6EE5F}" type="parTrans" cxnId="{C422EEC2-D55C-4E6B-8D00-6CF9503B1C44}">
      <dgm:prSet/>
      <dgm:spPr/>
      <dgm:t>
        <a:bodyPr/>
        <a:lstStyle/>
        <a:p>
          <a:endParaRPr lang="en-US"/>
        </a:p>
      </dgm:t>
    </dgm:pt>
    <dgm:pt modelId="{2961E549-B53C-4CCD-A97B-228DA230EA0E}" type="sibTrans" cxnId="{C422EEC2-D55C-4E6B-8D00-6CF9503B1C44}">
      <dgm:prSet/>
      <dgm:spPr/>
      <dgm:t>
        <a:bodyPr/>
        <a:lstStyle/>
        <a:p>
          <a:endParaRPr lang="en-US"/>
        </a:p>
      </dgm:t>
    </dgm:pt>
    <dgm:pt modelId="{71EC7BD7-49A5-41F4-AC9F-38385D5795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Cost savings: Autonomous vehicles can potentially reduce the cost of transportation by eliminating the </a:t>
          </a:r>
          <a:r>
            <a:rPr lang="en-US" sz="1400" dirty="0"/>
            <a:t>need</a:t>
          </a:r>
          <a:r>
            <a:rPr lang="en-US" sz="1200" dirty="0"/>
            <a:t> for drivers, reducing fuel consumption, and improving the efficiency of transportation networks.</a:t>
          </a:r>
        </a:p>
      </dgm:t>
    </dgm:pt>
    <dgm:pt modelId="{EBC42613-7F03-4E2D-A52B-7A0D03854785}" type="parTrans" cxnId="{81E2DCEE-8439-4071-A70C-1B51A1D3D02D}">
      <dgm:prSet/>
      <dgm:spPr/>
      <dgm:t>
        <a:bodyPr/>
        <a:lstStyle/>
        <a:p>
          <a:endParaRPr lang="en-US"/>
        </a:p>
      </dgm:t>
    </dgm:pt>
    <dgm:pt modelId="{5ACFE9AF-C83B-443E-AA90-1008CE2B5D34}" type="sibTrans" cxnId="{81E2DCEE-8439-4071-A70C-1B51A1D3D02D}">
      <dgm:prSet/>
      <dgm:spPr/>
      <dgm:t>
        <a:bodyPr/>
        <a:lstStyle/>
        <a:p>
          <a:endParaRPr lang="en-US"/>
        </a:p>
      </dgm:t>
    </dgm:pt>
    <dgm:pt modelId="{DDF52650-A921-457F-A2CB-A425719482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However, it is important to continue developing and testing the technology to ensure that it is safe, reliable, and effective.</a:t>
          </a:r>
        </a:p>
      </dgm:t>
    </dgm:pt>
    <dgm:pt modelId="{CCE9A048-BF55-4428-9A51-F961EFD8491C}" type="parTrans" cxnId="{8BA5A082-6D73-4DD5-8D1C-27DCBCBF862B}">
      <dgm:prSet/>
      <dgm:spPr/>
      <dgm:t>
        <a:bodyPr/>
        <a:lstStyle/>
        <a:p>
          <a:endParaRPr lang="en-US"/>
        </a:p>
      </dgm:t>
    </dgm:pt>
    <dgm:pt modelId="{AB7F5DC7-4593-4501-87D5-F647463747AF}" type="sibTrans" cxnId="{8BA5A082-6D73-4DD5-8D1C-27DCBCBF862B}">
      <dgm:prSet/>
      <dgm:spPr/>
      <dgm:t>
        <a:bodyPr/>
        <a:lstStyle/>
        <a:p>
          <a:endParaRPr lang="en-US"/>
        </a:p>
      </dgm:t>
    </dgm:pt>
    <dgm:pt modelId="{F25B147F-D23A-4CB5-8119-D5BABDD0E3BB}" type="pres">
      <dgm:prSet presAssocID="{0C7C6C39-C3D4-402E-9122-298683285DA7}" presName="root" presStyleCnt="0">
        <dgm:presLayoutVars>
          <dgm:dir/>
          <dgm:resizeHandles val="exact"/>
        </dgm:presLayoutVars>
      </dgm:prSet>
      <dgm:spPr/>
    </dgm:pt>
    <dgm:pt modelId="{F1CC1F70-16DC-4766-8CC5-6FD565D34B10}" type="pres">
      <dgm:prSet presAssocID="{3DF9CA7A-1E41-4C7B-81BB-E97B5321D0F7}" presName="compNode" presStyleCnt="0"/>
      <dgm:spPr/>
    </dgm:pt>
    <dgm:pt modelId="{114BE8A4-CF85-48F2-8F0F-6171DE144CE4}" type="pres">
      <dgm:prSet presAssocID="{3DF9CA7A-1E41-4C7B-81BB-E97B5321D0F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5A09B538-C226-4FB2-ABA6-59510FA793A5}" type="pres">
      <dgm:prSet presAssocID="{3DF9CA7A-1E41-4C7B-81BB-E97B5321D0F7}" presName="spaceRect" presStyleCnt="0"/>
      <dgm:spPr/>
    </dgm:pt>
    <dgm:pt modelId="{64139487-D6EC-4514-B682-8CEF838CABFB}" type="pres">
      <dgm:prSet presAssocID="{3DF9CA7A-1E41-4C7B-81BB-E97B5321D0F7}" presName="textRect" presStyleLbl="revTx" presStyleIdx="0" presStyleCnt="3">
        <dgm:presLayoutVars>
          <dgm:chMax val="1"/>
          <dgm:chPref val="1"/>
        </dgm:presLayoutVars>
      </dgm:prSet>
      <dgm:spPr/>
    </dgm:pt>
    <dgm:pt modelId="{A1C7CD85-49A0-4651-A9BA-7BC5B1613217}" type="pres">
      <dgm:prSet presAssocID="{2961E549-B53C-4CCD-A97B-228DA230EA0E}" presName="sibTrans" presStyleCnt="0"/>
      <dgm:spPr/>
    </dgm:pt>
    <dgm:pt modelId="{25B681CC-DFBE-43A9-AB9D-C5C34D8FAF6F}" type="pres">
      <dgm:prSet presAssocID="{71EC7BD7-49A5-41F4-AC9F-38385D5795FD}" presName="compNode" presStyleCnt="0"/>
      <dgm:spPr/>
    </dgm:pt>
    <dgm:pt modelId="{21194CFB-60CD-4A8A-9C14-E120D85ADB9E}" type="pres">
      <dgm:prSet presAssocID="{71EC7BD7-49A5-41F4-AC9F-38385D5795F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E8BC5984-58AC-4490-B6FD-7C3599517D35}" type="pres">
      <dgm:prSet presAssocID="{71EC7BD7-49A5-41F4-AC9F-38385D5795FD}" presName="spaceRect" presStyleCnt="0"/>
      <dgm:spPr/>
    </dgm:pt>
    <dgm:pt modelId="{A9213B15-42C4-4C31-B3FB-3657026C4F9D}" type="pres">
      <dgm:prSet presAssocID="{71EC7BD7-49A5-41F4-AC9F-38385D5795FD}" presName="textRect" presStyleLbl="revTx" presStyleIdx="1" presStyleCnt="3">
        <dgm:presLayoutVars>
          <dgm:chMax val="1"/>
          <dgm:chPref val="1"/>
        </dgm:presLayoutVars>
      </dgm:prSet>
      <dgm:spPr/>
    </dgm:pt>
    <dgm:pt modelId="{09E0004C-6B0F-4CC6-9B8F-C143ED816A7B}" type="pres">
      <dgm:prSet presAssocID="{5ACFE9AF-C83B-443E-AA90-1008CE2B5D34}" presName="sibTrans" presStyleCnt="0"/>
      <dgm:spPr/>
    </dgm:pt>
    <dgm:pt modelId="{693B75D1-E26B-4F63-9D06-F0974FC50DA8}" type="pres">
      <dgm:prSet presAssocID="{DDF52650-A921-457F-A2CB-A425719482B5}" presName="compNode" presStyleCnt="0"/>
      <dgm:spPr/>
    </dgm:pt>
    <dgm:pt modelId="{64FB5196-83AE-4603-AB4F-901D0FC10F3A}" type="pres">
      <dgm:prSet presAssocID="{DDF52650-A921-457F-A2CB-A425719482B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DA63808D-70DD-4FA1-83F2-846EAA9153D6}" type="pres">
      <dgm:prSet presAssocID="{DDF52650-A921-457F-A2CB-A425719482B5}" presName="spaceRect" presStyleCnt="0"/>
      <dgm:spPr/>
    </dgm:pt>
    <dgm:pt modelId="{5719C80D-1EF2-45A9-BDCB-9C39EE305185}" type="pres">
      <dgm:prSet presAssocID="{DDF52650-A921-457F-A2CB-A425719482B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DF79D5C-BCAA-463A-A8DA-90947BFC38E2}" type="presOf" srcId="{DDF52650-A921-457F-A2CB-A425719482B5}" destId="{5719C80D-1EF2-45A9-BDCB-9C39EE305185}" srcOrd="0" destOrd="0" presId="urn:microsoft.com/office/officeart/2018/2/layout/IconLabelList"/>
    <dgm:cxn modelId="{17602562-7EC5-4B62-9856-FD85A4D80E17}" type="presOf" srcId="{3DF9CA7A-1E41-4C7B-81BB-E97B5321D0F7}" destId="{64139487-D6EC-4514-B682-8CEF838CABFB}" srcOrd="0" destOrd="0" presId="urn:microsoft.com/office/officeart/2018/2/layout/IconLabelList"/>
    <dgm:cxn modelId="{8BA5A082-6D73-4DD5-8D1C-27DCBCBF862B}" srcId="{0C7C6C39-C3D4-402E-9122-298683285DA7}" destId="{DDF52650-A921-457F-A2CB-A425719482B5}" srcOrd="2" destOrd="0" parTransId="{CCE9A048-BF55-4428-9A51-F961EFD8491C}" sibTransId="{AB7F5DC7-4593-4501-87D5-F647463747AF}"/>
    <dgm:cxn modelId="{CD37EB92-8F3D-4EAF-8E07-C9FE74A7E0BF}" type="presOf" srcId="{0C7C6C39-C3D4-402E-9122-298683285DA7}" destId="{F25B147F-D23A-4CB5-8119-D5BABDD0E3BB}" srcOrd="0" destOrd="0" presId="urn:microsoft.com/office/officeart/2018/2/layout/IconLabelList"/>
    <dgm:cxn modelId="{C422EEC2-D55C-4E6B-8D00-6CF9503B1C44}" srcId="{0C7C6C39-C3D4-402E-9122-298683285DA7}" destId="{3DF9CA7A-1E41-4C7B-81BB-E97B5321D0F7}" srcOrd="0" destOrd="0" parTransId="{40696882-296D-4BF8-B7B1-DBCA2DD6EE5F}" sibTransId="{2961E549-B53C-4CCD-A97B-228DA230EA0E}"/>
    <dgm:cxn modelId="{D8ED48D0-D03E-483C-84CF-71C0FF59C066}" type="presOf" srcId="{71EC7BD7-49A5-41F4-AC9F-38385D5795FD}" destId="{A9213B15-42C4-4C31-B3FB-3657026C4F9D}" srcOrd="0" destOrd="0" presId="urn:microsoft.com/office/officeart/2018/2/layout/IconLabelList"/>
    <dgm:cxn modelId="{81E2DCEE-8439-4071-A70C-1B51A1D3D02D}" srcId="{0C7C6C39-C3D4-402E-9122-298683285DA7}" destId="{71EC7BD7-49A5-41F4-AC9F-38385D5795FD}" srcOrd="1" destOrd="0" parTransId="{EBC42613-7F03-4E2D-A52B-7A0D03854785}" sibTransId="{5ACFE9AF-C83B-443E-AA90-1008CE2B5D34}"/>
    <dgm:cxn modelId="{C0698707-AA79-467F-9E62-5DAABB5ACACE}" type="presParOf" srcId="{F25B147F-D23A-4CB5-8119-D5BABDD0E3BB}" destId="{F1CC1F70-16DC-4766-8CC5-6FD565D34B10}" srcOrd="0" destOrd="0" presId="urn:microsoft.com/office/officeart/2018/2/layout/IconLabelList"/>
    <dgm:cxn modelId="{B77B02D2-0E25-4720-B07F-7322FFB90D8F}" type="presParOf" srcId="{F1CC1F70-16DC-4766-8CC5-6FD565D34B10}" destId="{114BE8A4-CF85-48F2-8F0F-6171DE144CE4}" srcOrd="0" destOrd="0" presId="urn:microsoft.com/office/officeart/2018/2/layout/IconLabelList"/>
    <dgm:cxn modelId="{46D50E49-AA70-46D0-8B05-EC141581E41A}" type="presParOf" srcId="{F1CC1F70-16DC-4766-8CC5-6FD565D34B10}" destId="{5A09B538-C226-4FB2-ABA6-59510FA793A5}" srcOrd="1" destOrd="0" presId="urn:microsoft.com/office/officeart/2018/2/layout/IconLabelList"/>
    <dgm:cxn modelId="{6F8676E9-8A5C-456C-BFA3-B1C8A3EA1238}" type="presParOf" srcId="{F1CC1F70-16DC-4766-8CC5-6FD565D34B10}" destId="{64139487-D6EC-4514-B682-8CEF838CABFB}" srcOrd="2" destOrd="0" presId="urn:microsoft.com/office/officeart/2018/2/layout/IconLabelList"/>
    <dgm:cxn modelId="{61020E6B-2FDA-495C-A495-E8811EE8695E}" type="presParOf" srcId="{F25B147F-D23A-4CB5-8119-D5BABDD0E3BB}" destId="{A1C7CD85-49A0-4651-A9BA-7BC5B1613217}" srcOrd="1" destOrd="0" presId="urn:microsoft.com/office/officeart/2018/2/layout/IconLabelList"/>
    <dgm:cxn modelId="{DB43DEDC-8162-43D2-AD75-43877DCE8B9B}" type="presParOf" srcId="{F25B147F-D23A-4CB5-8119-D5BABDD0E3BB}" destId="{25B681CC-DFBE-43A9-AB9D-C5C34D8FAF6F}" srcOrd="2" destOrd="0" presId="urn:microsoft.com/office/officeart/2018/2/layout/IconLabelList"/>
    <dgm:cxn modelId="{D12734E1-F438-4B8B-B47A-65D78B3DCD7E}" type="presParOf" srcId="{25B681CC-DFBE-43A9-AB9D-C5C34D8FAF6F}" destId="{21194CFB-60CD-4A8A-9C14-E120D85ADB9E}" srcOrd="0" destOrd="0" presId="urn:microsoft.com/office/officeart/2018/2/layout/IconLabelList"/>
    <dgm:cxn modelId="{417FDC06-1812-4CEA-90BB-40A651F1E711}" type="presParOf" srcId="{25B681CC-DFBE-43A9-AB9D-C5C34D8FAF6F}" destId="{E8BC5984-58AC-4490-B6FD-7C3599517D35}" srcOrd="1" destOrd="0" presId="urn:microsoft.com/office/officeart/2018/2/layout/IconLabelList"/>
    <dgm:cxn modelId="{A4E77609-C466-4C22-9B51-498DF65C2707}" type="presParOf" srcId="{25B681CC-DFBE-43A9-AB9D-C5C34D8FAF6F}" destId="{A9213B15-42C4-4C31-B3FB-3657026C4F9D}" srcOrd="2" destOrd="0" presId="urn:microsoft.com/office/officeart/2018/2/layout/IconLabelList"/>
    <dgm:cxn modelId="{E12F6D9B-3D72-4FC0-BA91-74786C9F72AC}" type="presParOf" srcId="{F25B147F-D23A-4CB5-8119-D5BABDD0E3BB}" destId="{09E0004C-6B0F-4CC6-9B8F-C143ED816A7B}" srcOrd="3" destOrd="0" presId="urn:microsoft.com/office/officeart/2018/2/layout/IconLabelList"/>
    <dgm:cxn modelId="{C9D90643-861E-4E25-8C3B-FC6FCCCE5EFE}" type="presParOf" srcId="{F25B147F-D23A-4CB5-8119-D5BABDD0E3BB}" destId="{693B75D1-E26B-4F63-9D06-F0974FC50DA8}" srcOrd="4" destOrd="0" presId="urn:microsoft.com/office/officeart/2018/2/layout/IconLabelList"/>
    <dgm:cxn modelId="{6BFAA253-3DB7-4A2D-89D5-B86A9E0D3FA7}" type="presParOf" srcId="{693B75D1-E26B-4F63-9D06-F0974FC50DA8}" destId="{64FB5196-83AE-4603-AB4F-901D0FC10F3A}" srcOrd="0" destOrd="0" presId="urn:microsoft.com/office/officeart/2018/2/layout/IconLabelList"/>
    <dgm:cxn modelId="{9AEB8188-AB39-4FB3-A996-518418B427FB}" type="presParOf" srcId="{693B75D1-E26B-4F63-9D06-F0974FC50DA8}" destId="{DA63808D-70DD-4FA1-83F2-846EAA9153D6}" srcOrd="1" destOrd="0" presId="urn:microsoft.com/office/officeart/2018/2/layout/IconLabelList"/>
    <dgm:cxn modelId="{6ACC9EF2-2836-446A-B2A1-5B884614584A}" type="presParOf" srcId="{693B75D1-E26B-4F63-9D06-F0974FC50DA8}" destId="{5719C80D-1EF2-45A9-BDCB-9C39EE30518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CB32FF-A45E-40A8-93E7-3C8117ED14B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29144C2-5F9A-42BE-8896-D66006ADBE5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/>
            <a:t>The inter-vehicle distance between autonomous cars is an essential parameter for ensuring safe and efficient autonomous driving. </a:t>
          </a:r>
          <a:endParaRPr lang="en-US" sz="1600" dirty="0"/>
        </a:p>
      </dgm:t>
    </dgm:pt>
    <dgm:pt modelId="{05A2C138-0183-4E7E-B849-547417A79067}" type="parTrans" cxnId="{6BC7C8D5-1815-4923-9021-AC62D80C3DC6}">
      <dgm:prSet/>
      <dgm:spPr/>
      <dgm:t>
        <a:bodyPr/>
        <a:lstStyle/>
        <a:p>
          <a:endParaRPr lang="en-US"/>
        </a:p>
      </dgm:t>
    </dgm:pt>
    <dgm:pt modelId="{7044A4C3-32F2-48F4-B06E-FC8E499605D6}" type="sibTrans" cxnId="{6BC7C8D5-1815-4923-9021-AC62D80C3DC6}">
      <dgm:prSet/>
      <dgm:spPr/>
      <dgm:t>
        <a:bodyPr/>
        <a:lstStyle/>
        <a:p>
          <a:endParaRPr lang="en-US"/>
        </a:p>
      </dgm:t>
    </dgm:pt>
    <dgm:pt modelId="{5E7DE603-6BC4-4459-A76B-21D4B105018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 dirty="0"/>
            <a:t>The current systems for determining inter-vehicle distance rely on sensors and communication between vehicles, but there are still challenges in accurately measuring and maintaining safe distances between vehicles. </a:t>
          </a:r>
          <a:endParaRPr lang="en-US" sz="1400" dirty="0"/>
        </a:p>
      </dgm:t>
    </dgm:pt>
    <dgm:pt modelId="{CA9A4106-F177-4F53-849B-491EEDF1FB24}" type="parTrans" cxnId="{03124BAB-AF53-4B8C-B53E-A4E668E208FB}">
      <dgm:prSet/>
      <dgm:spPr/>
      <dgm:t>
        <a:bodyPr/>
        <a:lstStyle/>
        <a:p>
          <a:endParaRPr lang="en-US"/>
        </a:p>
      </dgm:t>
    </dgm:pt>
    <dgm:pt modelId="{65C349AF-3EC7-42D3-8B4E-116549DD7896}" type="sibTrans" cxnId="{03124BAB-AF53-4B8C-B53E-A4E668E208FB}">
      <dgm:prSet/>
      <dgm:spPr/>
      <dgm:t>
        <a:bodyPr/>
        <a:lstStyle/>
        <a:p>
          <a:endParaRPr lang="en-US"/>
        </a:p>
      </dgm:t>
    </dgm:pt>
    <dgm:pt modelId="{FDF19ADD-0169-4E55-8DD3-266521E333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We will improve the accuracy and reliability of inter-vehicle distance measurements, especially in situations where communication between vehicles may be disrupted or unavailable.</a:t>
          </a:r>
          <a:endParaRPr lang="en-US" dirty="0"/>
        </a:p>
      </dgm:t>
    </dgm:pt>
    <dgm:pt modelId="{E6A5ABDB-309F-4329-B667-77203ACB3CEF}" type="parTrans" cxnId="{24E7DD86-9D38-4650-959C-359CC76B7305}">
      <dgm:prSet/>
      <dgm:spPr/>
      <dgm:t>
        <a:bodyPr/>
        <a:lstStyle/>
        <a:p>
          <a:endParaRPr lang="en-US"/>
        </a:p>
      </dgm:t>
    </dgm:pt>
    <dgm:pt modelId="{564E922D-E434-4F7A-AD11-53F14BD5420F}" type="sibTrans" cxnId="{24E7DD86-9D38-4650-959C-359CC76B7305}">
      <dgm:prSet/>
      <dgm:spPr/>
      <dgm:t>
        <a:bodyPr/>
        <a:lstStyle/>
        <a:p>
          <a:endParaRPr lang="en-US"/>
        </a:p>
      </dgm:t>
    </dgm:pt>
    <dgm:pt modelId="{1A4922D7-D0C6-47F8-8904-3AEC1ED50DBB}" type="pres">
      <dgm:prSet presAssocID="{01CB32FF-A45E-40A8-93E7-3C8117ED14B5}" presName="root" presStyleCnt="0">
        <dgm:presLayoutVars>
          <dgm:dir/>
          <dgm:resizeHandles val="exact"/>
        </dgm:presLayoutVars>
      </dgm:prSet>
      <dgm:spPr/>
    </dgm:pt>
    <dgm:pt modelId="{48686853-343A-4B19-A8DE-3A82ED9CA74D}" type="pres">
      <dgm:prSet presAssocID="{629144C2-5F9A-42BE-8896-D66006ADBE51}" presName="compNode" presStyleCnt="0"/>
      <dgm:spPr/>
    </dgm:pt>
    <dgm:pt modelId="{83C54CC1-A1FA-4D92-AB70-3D736C793964}" type="pres">
      <dgm:prSet presAssocID="{629144C2-5F9A-42BE-8896-D66006ADBE51}" presName="iconRect" presStyleLbl="node1" presStyleIdx="0" presStyleCnt="3" custLinFactNeighborX="-62558" custLinFactNeighborY="-4283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6DF5C2CC-B3EE-4763-A9D8-FE4FB3B740BD}" type="pres">
      <dgm:prSet presAssocID="{629144C2-5F9A-42BE-8896-D66006ADBE51}" presName="spaceRect" presStyleCnt="0"/>
      <dgm:spPr/>
    </dgm:pt>
    <dgm:pt modelId="{D3EBA02F-F6C4-4B00-922F-1ABD5D823E4F}" type="pres">
      <dgm:prSet presAssocID="{629144C2-5F9A-42BE-8896-D66006ADBE51}" presName="textRect" presStyleLbl="revTx" presStyleIdx="0" presStyleCnt="3" custLinFactNeighborX="-4803" custLinFactNeighborY="-62812">
        <dgm:presLayoutVars>
          <dgm:chMax val="1"/>
          <dgm:chPref val="1"/>
        </dgm:presLayoutVars>
      </dgm:prSet>
      <dgm:spPr/>
    </dgm:pt>
    <dgm:pt modelId="{8031A927-6067-4379-81F8-5393DC7B0767}" type="pres">
      <dgm:prSet presAssocID="{7044A4C3-32F2-48F4-B06E-FC8E499605D6}" presName="sibTrans" presStyleCnt="0"/>
      <dgm:spPr/>
    </dgm:pt>
    <dgm:pt modelId="{B19A6458-EF6D-4EC8-BB04-D23AA5B49AC0}" type="pres">
      <dgm:prSet presAssocID="{5E7DE603-6BC4-4459-A76B-21D4B105018D}" presName="compNode" presStyleCnt="0"/>
      <dgm:spPr/>
    </dgm:pt>
    <dgm:pt modelId="{7D6E3856-E4A1-4588-A7E3-E491EB63954D}" type="pres">
      <dgm:prSet presAssocID="{5E7DE603-6BC4-4459-A76B-21D4B105018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041403FC-EE0A-4750-B564-5B0786881A8D}" type="pres">
      <dgm:prSet presAssocID="{5E7DE603-6BC4-4459-A76B-21D4B105018D}" presName="spaceRect" presStyleCnt="0"/>
      <dgm:spPr/>
    </dgm:pt>
    <dgm:pt modelId="{B88347F8-9D6E-42EC-B870-FB4BD27E36E2}" type="pres">
      <dgm:prSet presAssocID="{5E7DE603-6BC4-4459-A76B-21D4B105018D}" presName="textRect" presStyleLbl="revTx" presStyleIdx="1" presStyleCnt="3">
        <dgm:presLayoutVars>
          <dgm:chMax val="1"/>
          <dgm:chPref val="1"/>
        </dgm:presLayoutVars>
      </dgm:prSet>
      <dgm:spPr/>
    </dgm:pt>
    <dgm:pt modelId="{83C4DAD7-CB5D-4D27-A2D1-E909E47743C8}" type="pres">
      <dgm:prSet presAssocID="{65C349AF-3EC7-42D3-8B4E-116549DD7896}" presName="sibTrans" presStyleCnt="0"/>
      <dgm:spPr/>
    </dgm:pt>
    <dgm:pt modelId="{EA72D75C-6CB7-409F-9E30-B37489934A4A}" type="pres">
      <dgm:prSet presAssocID="{FDF19ADD-0169-4E55-8DD3-266521E333E1}" presName="compNode" presStyleCnt="0"/>
      <dgm:spPr/>
    </dgm:pt>
    <dgm:pt modelId="{20AB2329-A949-49C8-A605-222556AFE437}" type="pres">
      <dgm:prSet presAssocID="{FDF19ADD-0169-4E55-8DD3-266521E333E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5671A650-80AB-48B1-8515-A7F38F1AF7E7}" type="pres">
      <dgm:prSet presAssocID="{FDF19ADD-0169-4E55-8DD3-266521E333E1}" presName="spaceRect" presStyleCnt="0"/>
      <dgm:spPr/>
    </dgm:pt>
    <dgm:pt modelId="{38C2214F-5E2A-4FA8-AC4E-230B1CF4BC76}" type="pres">
      <dgm:prSet presAssocID="{FDF19ADD-0169-4E55-8DD3-266521E333E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78E170F-81D5-4D8C-9ECA-59291BA89F22}" type="presOf" srcId="{5E7DE603-6BC4-4459-A76B-21D4B105018D}" destId="{B88347F8-9D6E-42EC-B870-FB4BD27E36E2}" srcOrd="0" destOrd="0" presId="urn:microsoft.com/office/officeart/2018/2/layout/IconLabelList"/>
    <dgm:cxn modelId="{A1F70C27-41B1-4BF6-A46D-B09B0C462530}" type="presOf" srcId="{FDF19ADD-0169-4E55-8DD3-266521E333E1}" destId="{38C2214F-5E2A-4FA8-AC4E-230B1CF4BC76}" srcOrd="0" destOrd="0" presId="urn:microsoft.com/office/officeart/2018/2/layout/IconLabelList"/>
    <dgm:cxn modelId="{0B204464-AA1F-4168-849F-585362649372}" type="presOf" srcId="{629144C2-5F9A-42BE-8896-D66006ADBE51}" destId="{D3EBA02F-F6C4-4B00-922F-1ABD5D823E4F}" srcOrd="0" destOrd="0" presId="urn:microsoft.com/office/officeart/2018/2/layout/IconLabelList"/>
    <dgm:cxn modelId="{24E7DD86-9D38-4650-959C-359CC76B7305}" srcId="{01CB32FF-A45E-40A8-93E7-3C8117ED14B5}" destId="{FDF19ADD-0169-4E55-8DD3-266521E333E1}" srcOrd="2" destOrd="0" parTransId="{E6A5ABDB-309F-4329-B667-77203ACB3CEF}" sibTransId="{564E922D-E434-4F7A-AD11-53F14BD5420F}"/>
    <dgm:cxn modelId="{03124BAB-AF53-4B8C-B53E-A4E668E208FB}" srcId="{01CB32FF-A45E-40A8-93E7-3C8117ED14B5}" destId="{5E7DE603-6BC4-4459-A76B-21D4B105018D}" srcOrd="1" destOrd="0" parTransId="{CA9A4106-F177-4F53-849B-491EEDF1FB24}" sibTransId="{65C349AF-3EC7-42D3-8B4E-116549DD7896}"/>
    <dgm:cxn modelId="{6BC7C8D5-1815-4923-9021-AC62D80C3DC6}" srcId="{01CB32FF-A45E-40A8-93E7-3C8117ED14B5}" destId="{629144C2-5F9A-42BE-8896-D66006ADBE51}" srcOrd="0" destOrd="0" parTransId="{05A2C138-0183-4E7E-B849-547417A79067}" sibTransId="{7044A4C3-32F2-48F4-B06E-FC8E499605D6}"/>
    <dgm:cxn modelId="{44F893DE-DD17-4431-91E4-A963A02A0EE5}" type="presOf" srcId="{01CB32FF-A45E-40A8-93E7-3C8117ED14B5}" destId="{1A4922D7-D0C6-47F8-8904-3AEC1ED50DBB}" srcOrd="0" destOrd="0" presId="urn:microsoft.com/office/officeart/2018/2/layout/IconLabelList"/>
    <dgm:cxn modelId="{FDAA424A-D64C-4081-9F75-86AA7DFBBB65}" type="presParOf" srcId="{1A4922D7-D0C6-47F8-8904-3AEC1ED50DBB}" destId="{48686853-343A-4B19-A8DE-3A82ED9CA74D}" srcOrd="0" destOrd="0" presId="urn:microsoft.com/office/officeart/2018/2/layout/IconLabelList"/>
    <dgm:cxn modelId="{97FC9101-C243-4C1C-B032-7C8A78960C4F}" type="presParOf" srcId="{48686853-343A-4B19-A8DE-3A82ED9CA74D}" destId="{83C54CC1-A1FA-4D92-AB70-3D736C793964}" srcOrd="0" destOrd="0" presId="urn:microsoft.com/office/officeart/2018/2/layout/IconLabelList"/>
    <dgm:cxn modelId="{BBC8614E-D3DF-4909-802C-2CA7C6F973B0}" type="presParOf" srcId="{48686853-343A-4B19-A8DE-3A82ED9CA74D}" destId="{6DF5C2CC-B3EE-4763-A9D8-FE4FB3B740BD}" srcOrd="1" destOrd="0" presId="urn:microsoft.com/office/officeart/2018/2/layout/IconLabelList"/>
    <dgm:cxn modelId="{353899EE-6F4A-4CA0-B3EE-875CF85EEF16}" type="presParOf" srcId="{48686853-343A-4B19-A8DE-3A82ED9CA74D}" destId="{D3EBA02F-F6C4-4B00-922F-1ABD5D823E4F}" srcOrd="2" destOrd="0" presId="urn:microsoft.com/office/officeart/2018/2/layout/IconLabelList"/>
    <dgm:cxn modelId="{FAD06F85-F93E-48D5-8008-FE807EA2B11B}" type="presParOf" srcId="{1A4922D7-D0C6-47F8-8904-3AEC1ED50DBB}" destId="{8031A927-6067-4379-81F8-5393DC7B0767}" srcOrd="1" destOrd="0" presId="urn:microsoft.com/office/officeart/2018/2/layout/IconLabelList"/>
    <dgm:cxn modelId="{C57E4A57-3659-4691-94BA-8DDA33056D7D}" type="presParOf" srcId="{1A4922D7-D0C6-47F8-8904-3AEC1ED50DBB}" destId="{B19A6458-EF6D-4EC8-BB04-D23AA5B49AC0}" srcOrd="2" destOrd="0" presId="urn:microsoft.com/office/officeart/2018/2/layout/IconLabelList"/>
    <dgm:cxn modelId="{142BE0F8-7170-4AA6-A0B2-8BE5B41870E9}" type="presParOf" srcId="{B19A6458-EF6D-4EC8-BB04-D23AA5B49AC0}" destId="{7D6E3856-E4A1-4588-A7E3-E491EB63954D}" srcOrd="0" destOrd="0" presId="urn:microsoft.com/office/officeart/2018/2/layout/IconLabelList"/>
    <dgm:cxn modelId="{E485ABFE-443D-4A76-9606-D1E1A98C711E}" type="presParOf" srcId="{B19A6458-EF6D-4EC8-BB04-D23AA5B49AC0}" destId="{041403FC-EE0A-4750-B564-5B0786881A8D}" srcOrd="1" destOrd="0" presId="urn:microsoft.com/office/officeart/2018/2/layout/IconLabelList"/>
    <dgm:cxn modelId="{A4EBBB02-D572-45BD-A8B6-0AB11DC6A84F}" type="presParOf" srcId="{B19A6458-EF6D-4EC8-BB04-D23AA5B49AC0}" destId="{B88347F8-9D6E-42EC-B870-FB4BD27E36E2}" srcOrd="2" destOrd="0" presId="urn:microsoft.com/office/officeart/2018/2/layout/IconLabelList"/>
    <dgm:cxn modelId="{5A495755-E14D-49E6-9E03-5C75ABCD9138}" type="presParOf" srcId="{1A4922D7-D0C6-47F8-8904-3AEC1ED50DBB}" destId="{83C4DAD7-CB5D-4D27-A2D1-E909E47743C8}" srcOrd="3" destOrd="0" presId="urn:microsoft.com/office/officeart/2018/2/layout/IconLabelList"/>
    <dgm:cxn modelId="{2E4C597D-1F6C-4D84-B385-52E06E97B254}" type="presParOf" srcId="{1A4922D7-D0C6-47F8-8904-3AEC1ED50DBB}" destId="{EA72D75C-6CB7-409F-9E30-B37489934A4A}" srcOrd="4" destOrd="0" presId="urn:microsoft.com/office/officeart/2018/2/layout/IconLabelList"/>
    <dgm:cxn modelId="{3D6A0570-2E1E-42C1-86A6-89654B411631}" type="presParOf" srcId="{EA72D75C-6CB7-409F-9E30-B37489934A4A}" destId="{20AB2329-A949-49C8-A605-222556AFE437}" srcOrd="0" destOrd="0" presId="urn:microsoft.com/office/officeart/2018/2/layout/IconLabelList"/>
    <dgm:cxn modelId="{553303E5-61C2-4FF3-BB0A-F9194757D6CE}" type="presParOf" srcId="{EA72D75C-6CB7-409F-9E30-B37489934A4A}" destId="{5671A650-80AB-48B1-8515-A7F38F1AF7E7}" srcOrd="1" destOrd="0" presId="urn:microsoft.com/office/officeart/2018/2/layout/IconLabelList"/>
    <dgm:cxn modelId="{26329F40-C1F7-40CA-9789-96536486ADA7}" type="presParOf" srcId="{EA72D75C-6CB7-409F-9E30-B37489934A4A}" destId="{38C2214F-5E2A-4FA8-AC4E-230B1CF4BC7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462C186-0AEB-4446-8109-24E7D1005A5C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EF40DEB-ADBE-482D-B5A9-EFCA5204EA1F}">
      <dgm:prSet/>
      <dgm:spPr/>
      <dgm:t>
        <a:bodyPr/>
        <a:lstStyle/>
        <a:p>
          <a:r>
            <a:rPr lang="en-US" dirty="0"/>
            <a:t>1.	Python: </a:t>
          </a:r>
          <a:r>
            <a:rPr lang="en-US" dirty="0" err="1"/>
            <a:t>Numpy</a:t>
          </a:r>
          <a:r>
            <a:rPr lang="en-US" dirty="0"/>
            <a:t>, Pandas, Scikit learn, Tensor flow, Matplotlib, </a:t>
          </a:r>
          <a:r>
            <a:rPr lang="en-US" dirty="0" err="1"/>
            <a:t>Streamlit</a:t>
          </a:r>
          <a:r>
            <a:rPr lang="en-US" dirty="0"/>
            <a:t>, and Seaborn</a:t>
          </a:r>
        </a:p>
      </dgm:t>
    </dgm:pt>
    <dgm:pt modelId="{64F8EA4F-0DCD-404A-96DD-C9250421E586}" type="parTrans" cxnId="{AF67CFDF-4D93-4F84-8353-E996B5E7A540}">
      <dgm:prSet/>
      <dgm:spPr/>
      <dgm:t>
        <a:bodyPr/>
        <a:lstStyle/>
        <a:p>
          <a:endParaRPr lang="en-US"/>
        </a:p>
      </dgm:t>
    </dgm:pt>
    <dgm:pt modelId="{B89FD300-3B59-4DE1-9247-F519E39C6D9F}" type="sibTrans" cxnId="{AF67CFDF-4D93-4F84-8353-E996B5E7A540}">
      <dgm:prSet/>
      <dgm:spPr/>
      <dgm:t>
        <a:bodyPr/>
        <a:lstStyle/>
        <a:p>
          <a:endParaRPr lang="en-US"/>
        </a:p>
      </dgm:t>
    </dgm:pt>
    <dgm:pt modelId="{7448590C-C063-4C88-BE7A-252F8653CAEA}">
      <dgm:prSet/>
      <dgm:spPr/>
      <dgm:t>
        <a:bodyPr/>
        <a:lstStyle/>
        <a:p>
          <a:r>
            <a:rPr lang="en-US" dirty="0"/>
            <a:t>2.	Neural Networks: CNN , KNN and RNN </a:t>
          </a:r>
        </a:p>
      </dgm:t>
    </dgm:pt>
    <dgm:pt modelId="{AB569655-DEC1-4B0C-A954-9294D4DDAF53}" type="parTrans" cxnId="{92DC7761-1B73-4BA8-9DD9-7359C8870CF2}">
      <dgm:prSet/>
      <dgm:spPr/>
      <dgm:t>
        <a:bodyPr/>
        <a:lstStyle/>
        <a:p>
          <a:endParaRPr lang="en-US"/>
        </a:p>
      </dgm:t>
    </dgm:pt>
    <dgm:pt modelId="{51A19BED-6216-456D-9E19-76CBB36A6FE3}" type="sibTrans" cxnId="{92DC7761-1B73-4BA8-9DD9-7359C8870CF2}">
      <dgm:prSet/>
      <dgm:spPr/>
      <dgm:t>
        <a:bodyPr/>
        <a:lstStyle/>
        <a:p>
          <a:endParaRPr lang="en-US"/>
        </a:p>
      </dgm:t>
    </dgm:pt>
    <dgm:pt modelId="{5225B27B-C9E9-4F37-9F4F-8B0C828AC71B}">
      <dgm:prSet/>
      <dgm:spPr/>
      <dgm:t>
        <a:bodyPr/>
        <a:lstStyle/>
        <a:p>
          <a:r>
            <a:rPr lang="en-US"/>
            <a:t>3.	Data Cleaning/Smoothing </a:t>
          </a:r>
        </a:p>
      </dgm:t>
    </dgm:pt>
    <dgm:pt modelId="{E5444C27-5891-403A-AA6A-068CCD77C683}" type="parTrans" cxnId="{54148A68-60DD-4AF3-9DB6-CF7A4561BB27}">
      <dgm:prSet/>
      <dgm:spPr/>
      <dgm:t>
        <a:bodyPr/>
        <a:lstStyle/>
        <a:p>
          <a:endParaRPr lang="en-US"/>
        </a:p>
      </dgm:t>
    </dgm:pt>
    <dgm:pt modelId="{B4C7815D-874B-4B6F-9B6A-8918EDDF927A}" type="sibTrans" cxnId="{54148A68-60DD-4AF3-9DB6-CF7A4561BB27}">
      <dgm:prSet/>
      <dgm:spPr/>
      <dgm:t>
        <a:bodyPr/>
        <a:lstStyle/>
        <a:p>
          <a:endParaRPr lang="en-US"/>
        </a:p>
      </dgm:t>
    </dgm:pt>
    <dgm:pt modelId="{AEF9A9F1-2EE2-43D6-BD5D-00C441A4D099}">
      <dgm:prSet/>
      <dgm:spPr/>
      <dgm:t>
        <a:bodyPr/>
        <a:lstStyle/>
        <a:p>
          <a:r>
            <a:rPr lang="en-US"/>
            <a:t>4.	Data Visualization: Tableau and Dashboard for visualization</a:t>
          </a:r>
        </a:p>
      </dgm:t>
    </dgm:pt>
    <dgm:pt modelId="{8229949D-2D9C-480D-BEF2-E6ECE93E7BCB}" type="parTrans" cxnId="{D437C4CB-39B8-4CF5-AC64-AFBC093031D0}">
      <dgm:prSet/>
      <dgm:spPr/>
      <dgm:t>
        <a:bodyPr/>
        <a:lstStyle/>
        <a:p>
          <a:endParaRPr lang="en-US"/>
        </a:p>
      </dgm:t>
    </dgm:pt>
    <dgm:pt modelId="{63C810DF-46DF-4F3B-A0AD-BF26CA738CFB}" type="sibTrans" cxnId="{D437C4CB-39B8-4CF5-AC64-AFBC093031D0}">
      <dgm:prSet/>
      <dgm:spPr/>
      <dgm:t>
        <a:bodyPr/>
        <a:lstStyle/>
        <a:p>
          <a:endParaRPr lang="en-US"/>
        </a:p>
      </dgm:t>
    </dgm:pt>
    <dgm:pt modelId="{283F7A5F-B15C-440C-976C-03DDE917C428}">
      <dgm:prSet/>
      <dgm:spPr/>
      <dgm:t>
        <a:bodyPr/>
        <a:lstStyle/>
        <a:p>
          <a:r>
            <a:rPr lang="en-US"/>
            <a:t>5.	Microsoft Azure</a:t>
          </a:r>
        </a:p>
      </dgm:t>
    </dgm:pt>
    <dgm:pt modelId="{EE60AE83-D46A-4344-A483-8292F1FBD961}" type="parTrans" cxnId="{9476C3DF-1C22-4F03-9C6F-7A5176606E0B}">
      <dgm:prSet/>
      <dgm:spPr/>
      <dgm:t>
        <a:bodyPr/>
        <a:lstStyle/>
        <a:p>
          <a:endParaRPr lang="en-US"/>
        </a:p>
      </dgm:t>
    </dgm:pt>
    <dgm:pt modelId="{DD428705-B0F8-4B86-BD61-0B0F16246F27}" type="sibTrans" cxnId="{9476C3DF-1C22-4F03-9C6F-7A5176606E0B}">
      <dgm:prSet/>
      <dgm:spPr/>
      <dgm:t>
        <a:bodyPr/>
        <a:lstStyle/>
        <a:p>
          <a:endParaRPr lang="en-US"/>
        </a:p>
      </dgm:t>
    </dgm:pt>
    <dgm:pt modelId="{ADC61603-0501-4833-BD87-0F31BE1EE253}">
      <dgm:prSet/>
      <dgm:spPr/>
      <dgm:t>
        <a:bodyPr/>
        <a:lstStyle/>
        <a:p>
          <a:r>
            <a:rPr lang="en-US"/>
            <a:t>6.	Modal sensing</a:t>
          </a:r>
        </a:p>
      </dgm:t>
    </dgm:pt>
    <dgm:pt modelId="{DC445584-CCCB-46F6-9BC0-173B8F092933}" type="parTrans" cxnId="{9EF86B53-3714-400B-A661-D917774434A3}">
      <dgm:prSet/>
      <dgm:spPr/>
      <dgm:t>
        <a:bodyPr/>
        <a:lstStyle/>
        <a:p>
          <a:endParaRPr lang="en-US"/>
        </a:p>
      </dgm:t>
    </dgm:pt>
    <dgm:pt modelId="{3E886BA4-E5C8-48B5-BB08-80FBF0AFB894}" type="sibTrans" cxnId="{9EF86B53-3714-400B-A661-D917774434A3}">
      <dgm:prSet/>
      <dgm:spPr/>
      <dgm:t>
        <a:bodyPr/>
        <a:lstStyle/>
        <a:p>
          <a:endParaRPr lang="en-US"/>
        </a:p>
      </dgm:t>
    </dgm:pt>
    <dgm:pt modelId="{9606EE60-EEA7-4500-B66D-5370A2956EA9}" type="pres">
      <dgm:prSet presAssocID="{8462C186-0AEB-4446-8109-24E7D1005A5C}" presName="linear" presStyleCnt="0">
        <dgm:presLayoutVars>
          <dgm:animLvl val="lvl"/>
          <dgm:resizeHandles val="exact"/>
        </dgm:presLayoutVars>
      </dgm:prSet>
      <dgm:spPr/>
    </dgm:pt>
    <dgm:pt modelId="{5978C950-AD54-427B-9AB5-285ACFEFA6B9}" type="pres">
      <dgm:prSet presAssocID="{1EF40DEB-ADBE-482D-B5A9-EFCA5204EA1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E5FEE77-EE7B-4382-84C9-E7BB895367EA}" type="pres">
      <dgm:prSet presAssocID="{B89FD300-3B59-4DE1-9247-F519E39C6D9F}" presName="spacer" presStyleCnt="0"/>
      <dgm:spPr/>
    </dgm:pt>
    <dgm:pt modelId="{932C3C1B-24E4-44AD-A0F0-E8697219757C}" type="pres">
      <dgm:prSet presAssocID="{7448590C-C063-4C88-BE7A-252F8653CAE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4FD2094-F08F-4C7E-B1A1-8BBA739EADD5}" type="pres">
      <dgm:prSet presAssocID="{51A19BED-6216-456D-9E19-76CBB36A6FE3}" presName="spacer" presStyleCnt="0"/>
      <dgm:spPr/>
    </dgm:pt>
    <dgm:pt modelId="{33789E6A-797C-4127-BF83-E2ED6743904E}" type="pres">
      <dgm:prSet presAssocID="{5225B27B-C9E9-4F37-9F4F-8B0C828AC71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BA66904-5E03-4FA1-994E-DE171C63CFD6}" type="pres">
      <dgm:prSet presAssocID="{B4C7815D-874B-4B6F-9B6A-8918EDDF927A}" presName="spacer" presStyleCnt="0"/>
      <dgm:spPr/>
    </dgm:pt>
    <dgm:pt modelId="{6EC7FED0-D672-489D-B50F-F3CC4144E2EA}" type="pres">
      <dgm:prSet presAssocID="{AEF9A9F1-2EE2-43D6-BD5D-00C441A4D0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C868463-5C07-4C69-B62A-601EC815B75A}" type="pres">
      <dgm:prSet presAssocID="{63C810DF-46DF-4F3B-A0AD-BF26CA738CFB}" presName="spacer" presStyleCnt="0"/>
      <dgm:spPr/>
    </dgm:pt>
    <dgm:pt modelId="{FE7FB6FA-D5C0-4C44-A0C1-E94E9D40B878}" type="pres">
      <dgm:prSet presAssocID="{283F7A5F-B15C-440C-976C-03DDE917C42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C981F3C-5D42-4092-A2F3-D98B06CB3878}" type="pres">
      <dgm:prSet presAssocID="{DD428705-B0F8-4B86-BD61-0B0F16246F27}" presName="spacer" presStyleCnt="0"/>
      <dgm:spPr/>
    </dgm:pt>
    <dgm:pt modelId="{0E989F14-3660-4520-8907-8B951D32DEB0}" type="pres">
      <dgm:prSet presAssocID="{ADC61603-0501-4833-BD87-0F31BE1EE25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E38F10C-9F4D-4932-B3E8-E26658B9F783}" type="presOf" srcId="{8462C186-0AEB-4446-8109-24E7D1005A5C}" destId="{9606EE60-EEA7-4500-B66D-5370A2956EA9}" srcOrd="0" destOrd="0" presId="urn:microsoft.com/office/officeart/2005/8/layout/vList2"/>
    <dgm:cxn modelId="{F76A252A-8FB9-43C6-AF88-65C216AC2A9F}" type="presOf" srcId="{5225B27B-C9E9-4F37-9F4F-8B0C828AC71B}" destId="{33789E6A-797C-4127-BF83-E2ED6743904E}" srcOrd="0" destOrd="0" presId="urn:microsoft.com/office/officeart/2005/8/layout/vList2"/>
    <dgm:cxn modelId="{22D7A932-F0B6-4C83-9200-98A0D318451D}" type="presOf" srcId="{7448590C-C063-4C88-BE7A-252F8653CAEA}" destId="{932C3C1B-24E4-44AD-A0F0-E8697219757C}" srcOrd="0" destOrd="0" presId="urn:microsoft.com/office/officeart/2005/8/layout/vList2"/>
    <dgm:cxn modelId="{92DC7761-1B73-4BA8-9DD9-7359C8870CF2}" srcId="{8462C186-0AEB-4446-8109-24E7D1005A5C}" destId="{7448590C-C063-4C88-BE7A-252F8653CAEA}" srcOrd="1" destOrd="0" parTransId="{AB569655-DEC1-4B0C-A954-9294D4DDAF53}" sibTransId="{51A19BED-6216-456D-9E19-76CBB36A6FE3}"/>
    <dgm:cxn modelId="{54148A68-60DD-4AF3-9DB6-CF7A4561BB27}" srcId="{8462C186-0AEB-4446-8109-24E7D1005A5C}" destId="{5225B27B-C9E9-4F37-9F4F-8B0C828AC71B}" srcOrd="2" destOrd="0" parTransId="{E5444C27-5891-403A-AA6A-068CCD77C683}" sibTransId="{B4C7815D-874B-4B6F-9B6A-8918EDDF927A}"/>
    <dgm:cxn modelId="{E607FC6A-7430-4E2C-838B-255FD9976446}" type="presOf" srcId="{283F7A5F-B15C-440C-976C-03DDE917C428}" destId="{FE7FB6FA-D5C0-4C44-A0C1-E94E9D40B878}" srcOrd="0" destOrd="0" presId="urn:microsoft.com/office/officeart/2005/8/layout/vList2"/>
    <dgm:cxn modelId="{9EF86B53-3714-400B-A661-D917774434A3}" srcId="{8462C186-0AEB-4446-8109-24E7D1005A5C}" destId="{ADC61603-0501-4833-BD87-0F31BE1EE253}" srcOrd="5" destOrd="0" parTransId="{DC445584-CCCB-46F6-9BC0-173B8F092933}" sibTransId="{3E886BA4-E5C8-48B5-BB08-80FBF0AFB894}"/>
    <dgm:cxn modelId="{B3D50BB0-E795-429A-AB98-BF6E0B82AF8C}" type="presOf" srcId="{ADC61603-0501-4833-BD87-0F31BE1EE253}" destId="{0E989F14-3660-4520-8907-8B951D32DEB0}" srcOrd="0" destOrd="0" presId="urn:microsoft.com/office/officeart/2005/8/layout/vList2"/>
    <dgm:cxn modelId="{7740E7B3-6E4F-409A-AB4A-10E3D01CBB08}" type="presOf" srcId="{1EF40DEB-ADBE-482D-B5A9-EFCA5204EA1F}" destId="{5978C950-AD54-427B-9AB5-285ACFEFA6B9}" srcOrd="0" destOrd="0" presId="urn:microsoft.com/office/officeart/2005/8/layout/vList2"/>
    <dgm:cxn modelId="{D437C4CB-39B8-4CF5-AC64-AFBC093031D0}" srcId="{8462C186-0AEB-4446-8109-24E7D1005A5C}" destId="{AEF9A9F1-2EE2-43D6-BD5D-00C441A4D099}" srcOrd="3" destOrd="0" parTransId="{8229949D-2D9C-480D-BEF2-E6ECE93E7BCB}" sibTransId="{63C810DF-46DF-4F3B-A0AD-BF26CA738CFB}"/>
    <dgm:cxn modelId="{9476C3DF-1C22-4F03-9C6F-7A5176606E0B}" srcId="{8462C186-0AEB-4446-8109-24E7D1005A5C}" destId="{283F7A5F-B15C-440C-976C-03DDE917C428}" srcOrd="4" destOrd="0" parTransId="{EE60AE83-D46A-4344-A483-8292F1FBD961}" sibTransId="{DD428705-B0F8-4B86-BD61-0B0F16246F27}"/>
    <dgm:cxn modelId="{AF67CFDF-4D93-4F84-8353-E996B5E7A540}" srcId="{8462C186-0AEB-4446-8109-24E7D1005A5C}" destId="{1EF40DEB-ADBE-482D-B5A9-EFCA5204EA1F}" srcOrd="0" destOrd="0" parTransId="{64F8EA4F-0DCD-404A-96DD-C9250421E586}" sibTransId="{B89FD300-3B59-4DE1-9247-F519E39C6D9F}"/>
    <dgm:cxn modelId="{2B3E07F5-8A5A-4CD0-BAA4-18741DE1067C}" type="presOf" srcId="{AEF9A9F1-2EE2-43D6-BD5D-00C441A4D099}" destId="{6EC7FED0-D672-489D-B50F-F3CC4144E2EA}" srcOrd="0" destOrd="0" presId="urn:microsoft.com/office/officeart/2005/8/layout/vList2"/>
    <dgm:cxn modelId="{5888ABB4-1FAD-430C-ADCB-82AE18037E19}" type="presParOf" srcId="{9606EE60-EEA7-4500-B66D-5370A2956EA9}" destId="{5978C950-AD54-427B-9AB5-285ACFEFA6B9}" srcOrd="0" destOrd="0" presId="urn:microsoft.com/office/officeart/2005/8/layout/vList2"/>
    <dgm:cxn modelId="{A39F89FF-C262-4BBC-9032-469D0EC4F94D}" type="presParOf" srcId="{9606EE60-EEA7-4500-B66D-5370A2956EA9}" destId="{2E5FEE77-EE7B-4382-84C9-E7BB895367EA}" srcOrd="1" destOrd="0" presId="urn:microsoft.com/office/officeart/2005/8/layout/vList2"/>
    <dgm:cxn modelId="{7F217225-A917-48BC-A196-D8B22AFA0983}" type="presParOf" srcId="{9606EE60-EEA7-4500-B66D-5370A2956EA9}" destId="{932C3C1B-24E4-44AD-A0F0-E8697219757C}" srcOrd="2" destOrd="0" presId="urn:microsoft.com/office/officeart/2005/8/layout/vList2"/>
    <dgm:cxn modelId="{75078BBB-E836-4A4B-B357-31F708502561}" type="presParOf" srcId="{9606EE60-EEA7-4500-B66D-5370A2956EA9}" destId="{44FD2094-F08F-4C7E-B1A1-8BBA739EADD5}" srcOrd="3" destOrd="0" presId="urn:microsoft.com/office/officeart/2005/8/layout/vList2"/>
    <dgm:cxn modelId="{3DE27991-D55C-48FB-A148-2FE19BA43E92}" type="presParOf" srcId="{9606EE60-EEA7-4500-B66D-5370A2956EA9}" destId="{33789E6A-797C-4127-BF83-E2ED6743904E}" srcOrd="4" destOrd="0" presId="urn:microsoft.com/office/officeart/2005/8/layout/vList2"/>
    <dgm:cxn modelId="{A66CB423-86B1-4483-87EE-22E1C49DB0BF}" type="presParOf" srcId="{9606EE60-EEA7-4500-B66D-5370A2956EA9}" destId="{1BA66904-5E03-4FA1-994E-DE171C63CFD6}" srcOrd="5" destOrd="0" presId="urn:microsoft.com/office/officeart/2005/8/layout/vList2"/>
    <dgm:cxn modelId="{4B8336D4-038F-40CB-BCC3-E0A333CD27F0}" type="presParOf" srcId="{9606EE60-EEA7-4500-B66D-5370A2956EA9}" destId="{6EC7FED0-D672-489D-B50F-F3CC4144E2EA}" srcOrd="6" destOrd="0" presId="urn:microsoft.com/office/officeart/2005/8/layout/vList2"/>
    <dgm:cxn modelId="{97908B5D-255D-48E4-A921-DB00A815D062}" type="presParOf" srcId="{9606EE60-EEA7-4500-B66D-5370A2956EA9}" destId="{CC868463-5C07-4C69-B62A-601EC815B75A}" srcOrd="7" destOrd="0" presId="urn:microsoft.com/office/officeart/2005/8/layout/vList2"/>
    <dgm:cxn modelId="{5F650C5E-F7CE-4101-809D-967223151AA9}" type="presParOf" srcId="{9606EE60-EEA7-4500-B66D-5370A2956EA9}" destId="{FE7FB6FA-D5C0-4C44-A0C1-E94E9D40B878}" srcOrd="8" destOrd="0" presId="urn:microsoft.com/office/officeart/2005/8/layout/vList2"/>
    <dgm:cxn modelId="{A6D655BB-B822-4913-86E5-A5137BBBC543}" type="presParOf" srcId="{9606EE60-EEA7-4500-B66D-5370A2956EA9}" destId="{DC981F3C-5D42-4092-A2F3-D98B06CB3878}" srcOrd="9" destOrd="0" presId="urn:microsoft.com/office/officeart/2005/8/layout/vList2"/>
    <dgm:cxn modelId="{C01E21F6-3F13-4B07-A4EB-EF9DD465F2E4}" type="presParOf" srcId="{9606EE60-EEA7-4500-B66D-5370A2956EA9}" destId="{0E989F14-3660-4520-8907-8B951D32DEB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AD38175-C8D9-4267-BFB3-10B18DA21FB4}" type="doc">
      <dgm:prSet loTypeId="urn:microsoft.com/office/officeart/2005/8/layout/process4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8606F5-0568-4277-90E3-7282317B6C33}">
      <dgm:prSet custT="1"/>
      <dgm:spPr/>
      <dgm:t>
        <a:bodyPr/>
        <a:lstStyle/>
        <a:p>
          <a:r>
            <a:rPr lang="en-US" sz="1200" b="0" i="0" dirty="0">
              <a:solidFill>
                <a:schemeClr val="bg1"/>
              </a:solidFill>
            </a:rPr>
            <a:t>Researchers for the Next Generation Simulation (NGSIM) program collected detailed vehicle trajectory data on the above-specified freeway segments of US-101 and I-80 as well as the specified arterial segments of </a:t>
          </a:r>
          <a:r>
            <a:rPr lang="en-US" sz="1200" b="0" i="0" dirty="0" err="1">
              <a:solidFill>
                <a:schemeClr val="bg1"/>
              </a:solidFill>
            </a:rPr>
            <a:t>Lankershim</a:t>
          </a:r>
          <a:r>
            <a:rPr lang="en-US" sz="1200" b="0" i="0" dirty="0">
              <a:solidFill>
                <a:schemeClr val="bg1"/>
              </a:solidFill>
            </a:rPr>
            <a:t> Boulevard and Peachtree Street. Data were collected through a network of synchronized digital video cameras. NGVIDEO, a customized software application developed for the NGSIM program, transcribed the vehicle trajectory data from the videos</a:t>
          </a:r>
          <a:r>
            <a:rPr lang="en-US" sz="1100" b="0" i="0" dirty="0">
              <a:solidFill>
                <a:schemeClr val="bg1"/>
              </a:solidFill>
            </a:rPr>
            <a:t>.</a:t>
          </a:r>
          <a:endParaRPr lang="en-US" sz="1100" dirty="0">
            <a:solidFill>
              <a:schemeClr val="bg1"/>
            </a:solidFill>
          </a:endParaRPr>
        </a:p>
      </dgm:t>
    </dgm:pt>
    <dgm:pt modelId="{9FE16342-71B2-4591-A675-BADFE9E883FD}" type="parTrans" cxnId="{864F9279-E855-4545-B273-4BB06BB7DD42}">
      <dgm:prSet/>
      <dgm:spPr/>
      <dgm:t>
        <a:bodyPr/>
        <a:lstStyle/>
        <a:p>
          <a:endParaRPr lang="en-US"/>
        </a:p>
      </dgm:t>
    </dgm:pt>
    <dgm:pt modelId="{66B0B360-5898-4399-A3E0-5F1E4EF0F52C}" type="sibTrans" cxnId="{864F9279-E855-4545-B273-4BB06BB7DD42}">
      <dgm:prSet/>
      <dgm:spPr/>
      <dgm:t>
        <a:bodyPr/>
        <a:lstStyle/>
        <a:p>
          <a:endParaRPr lang="en-US"/>
        </a:p>
      </dgm:t>
    </dgm:pt>
    <dgm:pt modelId="{DF40C109-4BFF-4089-B78F-02B596973A1A}">
      <dgm:prSet custT="1"/>
      <dgm:spPr/>
      <dgm:t>
        <a:bodyPr/>
        <a:lstStyle/>
        <a:p>
          <a:r>
            <a:rPr lang="en-US" sz="2400" b="1" dirty="0">
              <a:solidFill>
                <a:schemeClr val="bg1"/>
              </a:solidFill>
            </a:rPr>
            <a:t>Link:</a:t>
          </a:r>
        </a:p>
        <a:p>
          <a:endParaRPr lang="en-US" sz="2000" dirty="0">
            <a:solidFill>
              <a:schemeClr val="bg1"/>
            </a:solidFill>
          </a:endParaRPr>
        </a:p>
        <a:p>
          <a:r>
            <a:rPr lang="en-CA" sz="2000" dirty="0">
              <a:solidFill>
                <a:schemeClr val="bg1"/>
              </a:solidFill>
            </a:rPr>
            <a:t>https://github.com/Shuoxuan/NGSIM_Cleaned_Dataset</a:t>
          </a:r>
          <a:endParaRPr lang="en-US" sz="2000" dirty="0">
            <a:solidFill>
              <a:schemeClr val="bg1"/>
            </a:solidFill>
          </a:endParaRPr>
        </a:p>
      </dgm:t>
    </dgm:pt>
    <dgm:pt modelId="{D96A3299-C166-49D3-ADB6-260EDD717195}" type="parTrans" cxnId="{C1C36A84-A516-460B-A5F8-A2E416AC06DC}">
      <dgm:prSet/>
      <dgm:spPr/>
      <dgm:t>
        <a:bodyPr/>
        <a:lstStyle/>
        <a:p>
          <a:endParaRPr lang="en-US"/>
        </a:p>
      </dgm:t>
    </dgm:pt>
    <dgm:pt modelId="{13EFE5D2-695D-41A7-A2D5-83784B3C11EB}" type="sibTrans" cxnId="{C1C36A84-A516-460B-A5F8-A2E416AC06DC}">
      <dgm:prSet/>
      <dgm:spPr/>
      <dgm:t>
        <a:bodyPr/>
        <a:lstStyle/>
        <a:p>
          <a:endParaRPr lang="en-US"/>
        </a:p>
      </dgm:t>
    </dgm:pt>
    <dgm:pt modelId="{2D21429A-617F-45E6-9D35-3A15E3A94812}" type="pres">
      <dgm:prSet presAssocID="{CAD38175-C8D9-4267-BFB3-10B18DA21FB4}" presName="Name0" presStyleCnt="0">
        <dgm:presLayoutVars>
          <dgm:dir/>
          <dgm:animLvl val="lvl"/>
          <dgm:resizeHandles val="exact"/>
        </dgm:presLayoutVars>
      </dgm:prSet>
      <dgm:spPr/>
    </dgm:pt>
    <dgm:pt modelId="{ACB6536A-366C-4472-BA05-0390980D3237}" type="pres">
      <dgm:prSet presAssocID="{DF40C109-4BFF-4089-B78F-02B596973A1A}" presName="boxAndChildren" presStyleCnt="0"/>
      <dgm:spPr/>
    </dgm:pt>
    <dgm:pt modelId="{507E5A3C-6458-4A69-851B-CEC00A44ECEB}" type="pres">
      <dgm:prSet presAssocID="{DF40C109-4BFF-4089-B78F-02B596973A1A}" presName="parentTextBox" presStyleLbl="node1" presStyleIdx="0" presStyleCnt="2" custLinFactNeighborX="47691" custLinFactNeighborY="562"/>
      <dgm:spPr/>
    </dgm:pt>
    <dgm:pt modelId="{8FF2703E-9B48-49F7-97A7-C8FE674721C2}" type="pres">
      <dgm:prSet presAssocID="{66B0B360-5898-4399-A3E0-5F1E4EF0F52C}" presName="sp" presStyleCnt="0"/>
      <dgm:spPr/>
    </dgm:pt>
    <dgm:pt modelId="{91CA7681-9C93-43B7-BC9B-8D892A89D478}" type="pres">
      <dgm:prSet presAssocID="{188606F5-0568-4277-90E3-7282317B6C33}" presName="arrowAndChildren" presStyleCnt="0"/>
      <dgm:spPr/>
    </dgm:pt>
    <dgm:pt modelId="{2A1501E9-6549-44D1-A373-AEECDBA39FE5}" type="pres">
      <dgm:prSet presAssocID="{188606F5-0568-4277-90E3-7282317B6C33}" presName="parentTextArrow" presStyleLbl="node1" presStyleIdx="1" presStyleCnt="2"/>
      <dgm:spPr/>
    </dgm:pt>
  </dgm:ptLst>
  <dgm:cxnLst>
    <dgm:cxn modelId="{33FD2149-3E12-4091-A17A-12D36C6C3C2C}" type="presOf" srcId="{CAD38175-C8D9-4267-BFB3-10B18DA21FB4}" destId="{2D21429A-617F-45E6-9D35-3A15E3A94812}" srcOrd="0" destOrd="0" presId="urn:microsoft.com/office/officeart/2005/8/layout/process4"/>
    <dgm:cxn modelId="{864F9279-E855-4545-B273-4BB06BB7DD42}" srcId="{CAD38175-C8D9-4267-BFB3-10B18DA21FB4}" destId="{188606F5-0568-4277-90E3-7282317B6C33}" srcOrd="0" destOrd="0" parTransId="{9FE16342-71B2-4591-A675-BADFE9E883FD}" sibTransId="{66B0B360-5898-4399-A3E0-5F1E4EF0F52C}"/>
    <dgm:cxn modelId="{C1C36A84-A516-460B-A5F8-A2E416AC06DC}" srcId="{CAD38175-C8D9-4267-BFB3-10B18DA21FB4}" destId="{DF40C109-4BFF-4089-B78F-02B596973A1A}" srcOrd="1" destOrd="0" parTransId="{D96A3299-C166-49D3-ADB6-260EDD717195}" sibTransId="{13EFE5D2-695D-41A7-A2D5-83784B3C11EB}"/>
    <dgm:cxn modelId="{6D7B919C-F082-4A60-B5AD-8D81AD737215}" type="presOf" srcId="{188606F5-0568-4277-90E3-7282317B6C33}" destId="{2A1501E9-6549-44D1-A373-AEECDBA39FE5}" srcOrd="0" destOrd="0" presId="urn:microsoft.com/office/officeart/2005/8/layout/process4"/>
    <dgm:cxn modelId="{018F49B9-F64C-43D7-9E3B-8D6C40CD1AFC}" type="presOf" srcId="{DF40C109-4BFF-4089-B78F-02B596973A1A}" destId="{507E5A3C-6458-4A69-851B-CEC00A44ECEB}" srcOrd="0" destOrd="0" presId="urn:microsoft.com/office/officeart/2005/8/layout/process4"/>
    <dgm:cxn modelId="{6CAC576D-F9F9-418D-9CB5-23DC04A5530E}" type="presParOf" srcId="{2D21429A-617F-45E6-9D35-3A15E3A94812}" destId="{ACB6536A-366C-4472-BA05-0390980D3237}" srcOrd="0" destOrd="0" presId="urn:microsoft.com/office/officeart/2005/8/layout/process4"/>
    <dgm:cxn modelId="{6B10AC76-938F-4918-9303-5032B26E8413}" type="presParOf" srcId="{ACB6536A-366C-4472-BA05-0390980D3237}" destId="{507E5A3C-6458-4A69-851B-CEC00A44ECEB}" srcOrd="0" destOrd="0" presId="urn:microsoft.com/office/officeart/2005/8/layout/process4"/>
    <dgm:cxn modelId="{24BA8780-DD2D-4CE6-B1DA-C193F38176B1}" type="presParOf" srcId="{2D21429A-617F-45E6-9D35-3A15E3A94812}" destId="{8FF2703E-9B48-49F7-97A7-C8FE674721C2}" srcOrd="1" destOrd="0" presId="urn:microsoft.com/office/officeart/2005/8/layout/process4"/>
    <dgm:cxn modelId="{8662BDED-289F-4786-B07D-D216B1E08DAC}" type="presParOf" srcId="{2D21429A-617F-45E6-9D35-3A15E3A94812}" destId="{91CA7681-9C93-43B7-BC9B-8D892A89D478}" srcOrd="2" destOrd="0" presId="urn:microsoft.com/office/officeart/2005/8/layout/process4"/>
    <dgm:cxn modelId="{5FE97A52-F510-4A2B-8ADA-F1EEBDE7EF28}" type="presParOf" srcId="{91CA7681-9C93-43B7-BC9B-8D892A89D478}" destId="{2A1501E9-6549-44D1-A373-AEECDBA39FE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73CDE-DA5D-4EC2-BDEA-97A60D578FD9}">
      <dsp:nvSpPr>
        <dsp:cNvPr id="0" name=""/>
        <dsp:cNvSpPr/>
      </dsp:nvSpPr>
      <dsp:spPr>
        <a:xfrm>
          <a:off x="-16742" y="26227"/>
          <a:ext cx="5978610" cy="12971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Improved safety: The advanced sensors and algorithms used in autonomous vehicles can detect and respond to potential hazards more quickly and accurately than humans</a:t>
          </a:r>
          <a:r>
            <a:rPr lang="en-US" sz="1600" kern="1200" dirty="0">
              <a:solidFill>
                <a:schemeClr val="bg1"/>
              </a:solidFill>
            </a:rPr>
            <a:t>.</a:t>
          </a:r>
        </a:p>
      </dsp:txBody>
      <dsp:txXfrm>
        <a:off x="21249" y="64218"/>
        <a:ext cx="4451569" cy="1221134"/>
      </dsp:txXfrm>
    </dsp:sp>
    <dsp:sp modelId="{547582B6-50B7-4427-9F5B-23DA71ECBE4E}">
      <dsp:nvSpPr>
        <dsp:cNvPr id="0" name=""/>
        <dsp:cNvSpPr/>
      </dsp:nvSpPr>
      <dsp:spPr>
        <a:xfrm>
          <a:off x="488827" y="1512163"/>
          <a:ext cx="5905500" cy="1297116"/>
        </a:xfrm>
        <a:prstGeom prst="roundRect">
          <a:avLst>
            <a:gd name="adj" fmla="val 10000"/>
          </a:avLst>
        </a:prstGeom>
        <a:solidFill>
          <a:schemeClr val="accent2">
            <a:hueOff val="451605"/>
            <a:satOff val="-2211"/>
            <a:lumOff val="1242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Increased mobility: provide transportation to people who are unable to drive, such as the elderly or people with disabilities, allowing them to be more independent and mobile</a:t>
          </a:r>
          <a:r>
            <a:rPr lang="en-US" sz="1100" kern="1200" dirty="0">
              <a:solidFill>
                <a:schemeClr val="tx1"/>
              </a:solidFill>
            </a:rPr>
            <a:t>.</a:t>
          </a:r>
        </a:p>
      </dsp:txBody>
      <dsp:txXfrm>
        <a:off x="526818" y="1550154"/>
        <a:ext cx="4491806" cy="1221134"/>
      </dsp:txXfrm>
    </dsp:sp>
    <dsp:sp modelId="{39CBB16C-A844-4D37-BA24-080FA739388A}">
      <dsp:nvSpPr>
        <dsp:cNvPr id="0" name=""/>
        <dsp:cNvSpPr/>
      </dsp:nvSpPr>
      <dsp:spPr>
        <a:xfrm>
          <a:off x="895893" y="3065912"/>
          <a:ext cx="5905500" cy="1297116"/>
        </a:xfrm>
        <a:prstGeom prst="roundRect">
          <a:avLst>
            <a:gd name="adj" fmla="val 10000"/>
          </a:avLst>
        </a:prstGeom>
        <a:solidFill>
          <a:schemeClr val="accent2">
            <a:hueOff val="903209"/>
            <a:satOff val="-4421"/>
            <a:lumOff val="2483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Reduced traffic congestion: Autonomous vehicles can potentially reduce traffic congestion by optimizing traffic flow and minimizing the need for human drivers to make sudden or inefficient maneuvers</a:t>
          </a:r>
          <a:r>
            <a:rPr lang="en-US" sz="1050" kern="1200" dirty="0"/>
            <a:t>.</a:t>
          </a:r>
        </a:p>
      </dsp:txBody>
      <dsp:txXfrm>
        <a:off x="933884" y="3103903"/>
        <a:ext cx="4499188" cy="1221134"/>
      </dsp:txXfrm>
    </dsp:sp>
    <dsp:sp modelId="{25331D40-D886-4997-88E4-31120EC9C6DA}">
      <dsp:nvSpPr>
        <dsp:cNvPr id="0" name=""/>
        <dsp:cNvSpPr/>
      </dsp:nvSpPr>
      <dsp:spPr>
        <a:xfrm>
          <a:off x="1494652" y="4598868"/>
          <a:ext cx="5905500" cy="1297116"/>
        </a:xfrm>
        <a:prstGeom prst="roundRect">
          <a:avLst>
            <a:gd name="adj" fmla="val 10000"/>
          </a:avLst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Increased efficiency: Autonomous vehicles can be more fuel-efficient and reduce the amount of greenhouse gas emissions produced by vehicles, as they can be programmed to drive more efficiently and reduce idling time.</a:t>
          </a:r>
        </a:p>
      </dsp:txBody>
      <dsp:txXfrm>
        <a:off x="1532643" y="4636859"/>
        <a:ext cx="4491806" cy="1221134"/>
      </dsp:txXfrm>
    </dsp:sp>
    <dsp:sp modelId="{F3654ABB-93BD-438B-9715-F1C6F67AA071}">
      <dsp:nvSpPr>
        <dsp:cNvPr id="0" name=""/>
        <dsp:cNvSpPr/>
      </dsp:nvSpPr>
      <dsp:spPr>
        <a:xfrm>
          <a:off x="5080651" y="993473"/>
          <a:ext cx="843125" cy="84312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270354" y="993473"/>
        <a:ext cx="463719" cy="634452"/>
      </dsp:txXfrm>
    </dsp:sp>
    <dsp:sp modelId="{7DB00684-BE72-43EC-BE95-F965DDF1865C}">
      <dsp:nvSpPr>
        <dsp:cNvPr id="0" name=""/>
        <dsp:cNvSpPr/>
      </dsp:nvSpPr>
      <dsp:spPr>
        <a:xfrm>
          <a:off x="5575237" y="2526429"/>
          <a:ext cx="843125" cy="84312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814885"/>
            <a:satOff val="-2356"/>
            <a:lumOff val="-5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814885"/>
              <a:satOff val="-2356"/>
              <a:lumOff val="-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764940" y="2526429"/>
        <a:ext cx="463719" cy="634452"/>
      </dsp:txXfrm>
    </dsp:sp>
    <dsp:sp modelId="{290D8ACC-3BFC-48BC-A6CE-EEE1851EB35F}">
      <dsp:nvSpPr>
        <dsp:cNvPr id="0" name=""/>
        <dsp:cNvSpPr/>
      </dsp:nvSpPr>
      <dsp:spPr>
        <a:xfrm>
          <a:off x="6062441" y="4059385"/>
          <a:ext cx="843125" cy="84312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629769"/>
            <a:satOff val="-4713"/>
            <a:lumOff val="-10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629769"/>
              <a:satOff val="-4713"/>
              <a:lumOff val="-1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252144" y="4059385"/>
        <a:ext cx="463719" cy="634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BE8A4-CF85-48F2-8F0F-6171DE144CE4}">
      <dsp:nvSpPr>
        <dsp:cNvPr id="0" name=""/>
        <dsp:cNvSpPr/>
      </dsp:nvSpPr>
      <dsp:spPr>
        <a:xfrm>
          <a:off x="1233098" y="869956"/>
          <a:ext cx="1523274" cy="15232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39487-D6EC-4514-B682-8CEF838CABFB}">
      <dsp:nvSpPr>
        <dsp:cNvPr id="0" name=""/>
        <dsp:cNvSpPr/>
      </dsp:nvSpPr>
      <dsp:spPr>
        <a:xfrm>
          <a:off x="302208" y="2856718"/>
          <a:ext cx="3385054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Improved productivity: Autonomous vehicles can free up time for drivers to work, relax, or engage in other activities during their commute, which can increase productivity.</a:t>
          </a:r>
        </a:p>
      </dsp:txBody>
      <dsp:txXfrm>
        <a:off x="302208" y="2856718"/>
        <a:ext cx="3385054" cy="1102500"/>
      </dsp:txXfrm>
    </dsp:sp>
    <dsp:sp modelId="{21194CFB-60CD-4A8A-9C14-E120D85ADB9E}">
      <dsp:nvSpPr>
        <dsp:cNvPr id="0" name=""/>
        <dsp:cNvSpPr/>
      </dsp:nvSpPr>
      <dsp:spPr>
        <a:xfrm>
          <a:off x="5210537" y="869956"/>
          <a:ext cx="1523274" cy="15232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13B15-42C4-4C31-B3FB-3657026C4F9D}">
      <dsp:nvSpPr>
        <dsp:cNvPr id="0" name=""/>
        <dsp:cNvSpPr/>
      </dsp:nvSpPr>
      <dsp:spPr>
        <a:xfrm>
          <a:off x="4279647" y="2856718"/>
          <a:ext cx="3385054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Cost savings: Autonomous vehicles can potentially reduce the cost of transportation by eliminating the </a:t>
          </a:r>
          <a:r>
            <a:rPr lang="en-US" sz="1400" kern="1200" dirty="0"/>
            <a:t>need</a:t>
          </a:r>
          <a:r>
            <a:rPr lang="en-US" sz="1200" kern="1200" dirty="0"/>
            <a:t> for drivers, reducing fuel consumption, and improving the efficiency of transportation networks.</a:t>
          </a:r>
        </a:p>
      </dsp:txBody>
      <dsp:txXfrm>
        <a:off x="4279647" y="2856718"/>
        <a:ext cx="3385054" cy="1102500"/>
      </dsp:txXfrm>
    </dsp:sp>
    <dsp:sp modelId="{64FB5196-83AE-4603-AB4F-901D0FC10F3A}">
      <dsp:nvSpPr>
        <dsp:cNvPr id="0" name=""/>
        <dsp:cNvSpPr/>
      </dsp:nvSpPr>
      <dsp:spPr>
        <a:xfrm>
          <a:off x="9187976" y="869956"/>
          <a:ext cx="1523274" cy="15232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9C80D-1EF2-45A9-BDCB-9C39EE305185}">
      <dsp:nvSpPr>
        <dsp:cNvPr id="0" name=""/>
        <dsp:cNvSpPr/>
      </dsp:nvSpPr>
      <dsp:spPr>
        <a:xfrm>
          <a:off x="8257086" y="2856718"/>
          <a:ext cx="3385054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However, it is important to continue developing and testing the technology to ensure that it is safe, reliable, and effective.</a:t>
          </a:r>
        </a:p>
      </dsp:txBody>
      <dsp:txXfrm>
        <a:off x="8257086" y="2856718"/>
        <a:ext cx="3385054" cy="110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54CC1-A1FA-4D92-AB70-3D736C793964}">
      <dsp:nvSpPr>
        <dsp:cNvPr id="0" name=""/>
        <dsp:cNvSpPr/>
      </dsp:nvSpPr>
      <dsp:spPr>
        <a:xfrm>
          <a:off x="259823" y="168945"/>
          <a:ext cx="1517245" cy="15172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BA02F-F6C4-4B00-922F-1ABD5D823E4F}">
      <dsp:nvSpPr>
        <dsp:cNvPr id="0" name=""/>
        <dsp:cNvSpPr/>
      </dsp:nvSpPr>
      <dsp:spPr>
        <a:xfrm>
          <a:off x="119836" y="1914698"/>
          <a:ext cx="3371656" cy="1527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The inter-vehicle distance between autonomous cars is an essential parameter for ensuring safe and efficient autonomous driving. </a:t>
          </a:r>
          <a:endParaRPr lang="en-US" sz="1600" kern="1200" dirty="0"/>
        </a:p>
      </dsp:txBody>
      <dsp:txXfrm>
        <a:off x="119836" y="1914698"/>
        <a:ext cx="3371656" cy="1527011"/>
      </dsp:txXfrm>
    </dsp:sp>
    <dsp:sp modelId="{7D6E3856-E4A1-4588-A7E3-E491EB63954D}">
      <dsp:nvSpPr>
        <dsp:cNvPr id="0" name=""/>
        <dsp:cNvSpPr/>
      </dsp:nvSpPr>
      <dsp:spPr>
        <a:xfrm>
          <a:off x="5170679" y="818842"/>
          <a:ext cx="1517245" cy="15172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8347F8-9D6E-42EC-B870-FB4BD27E36E2}">
      <dsp:nvSpPr>
        <dsp:cNvPr id="0" name=""/>
        <dsp:cNvSpPr/>
      </dsp:nvSpPr>
      <dsp:spPr>
        <a:xfrm>
          <a:off x="4243473" y="2873844"/>
          <a:ext cx="3371656" cy="1527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The current systems for determining inter-vehicle distance rely on sensors and communication between vehicles, but there are still challenges in accurately measuring and maintaining safe distances between vehicles. </a:t>
          </a:r>
          <a:endParaRPr lang="en-US" sz="1400" kern="1200" dirty="0"/>
        </a:p>
      </dsp:txBody>
      <dsp:txXfrm>
        <a:off x="4243473" y="2873844"/>
        <a:ext cx="3371656" cy="1527011"/>
      </dsp:txXfrm>
    </dsp:sp>
    <dsp:sp modelId="{20AB2329-A949-49C8-A605-222556AFE437}">
      <dsp:nvSpPr>
        <dsp:cNvPr id="0" name=""/>
        <dsp:cNvSpPr/>
      </dsp:nvSpPr>
      <dsp:spPr>
        <a:xfrm>
          <a:off x="9132376" y="818842"/>
          <a:ext cx="1517245" cy="15172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2214F-5E2A-4FA8-AC4E-230B1CF4BC76}">
      <dsp:nvSpPr>
        <dsp:cNvPr id="0" name=""/>
        <dsp:cNvSpPr/>
      </dsp:nvSpPr>
      <dsp:spPr>
        <a:xfrm>
          <a:off x="8205170" y="2873844"/>
          <a:ext cx="3371656" cy="1527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We will improve the accuracy and reliability of inter-vehicle distance measurements, especially in situations where communication between vehicles may be disrupted or unavailable.</a:t>
          </a:r>
          <a:endParaRPr lang="en-US" sz="1500" kern="1200" dirty="0"/>
        </a:p>
      </dsp:txBody>
      <dsp:txXfrm>
        <a:off x="8205170" y="2873844"/>
        <a:ext cx="3371656" cy="15270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8C950-AD54-427B-9AB5-285ACFEFA6B9}">
      <dsp:nvSpPr>
        <dsp:cNvPr id="0" name=""/>
        <dsp:cNvSpPr/>
      </dsp:nvSpPr>
      <dsp:spPr>
        <a:xfrm>
          <a:off x="0" y="73100"/>
          <a:ext cx="8946541" cy="636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	Python: </a:t>
          </a:r>
          <a:r>
            <a:rPr lang="en-US" sz="1600" kern="1200" dirty="0" err="1"/>
            <a:t>Numpy</a:t>
          </a:r>
          <a:r>
            <a:rPr lang="en-US" sz="1600" kern="1200" dirty="0"/>
            <a:t>, Pandas, Scikit learn, Tensor flow, Matplotlib, </a:t>
          </a:r>
          <a:r>
            <a:rPr lang="en-US" sz="1600" kern="1200" dirty="0" err="1"/>
            <a:t>Streamlit</a:t>
          </a:r>
          <a:r>
            <a:rPr lang="en-US" sz="1600" kern="1200" dirty="0"/>
            <a:t>, and Seaborn</a:t>
          </a:r>
        </a:p>
      </dsp:txBody>
      <dsp:txXfrm>
        <a:off x="31070" y="104170"/>
        <a:ext cx="8884401" cy="574340"/>
      </dsp:txXfrm>
    </dsp:sp>
    <dsp:sp modelId="{932C3C1B-24E4-44AD-A0F0-E8697219757C}">
      <dsp:nvSpPr>
        <dsp:cNvPr id="0" name=""/>
        <dsp:cNvSpPr/>
      </dsp:nvSpPr>
      <dsp:spPr>
        <a:xfrm>
          <a:off x="0" y="755660"/>
          <a:ext cx="8946541" cy="636480"/>
        </a:xfrm>
        <a:prstGeom prst="roundRect">
          <a:avLst/>
        </a:prstGeom>
        <a:solidFill>
          <a:schemeClr val="accent5">
            <a:hueOff val="1247448"/>
            <a:satOff val="-803"/>
            <a:lumOff val="549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	Neural Networks: CNN , KNN and RNN </a:t>
          </a:r>
        </a:p>
      </dsp:txBody>
      <dsp:txXfrm>
        <a:off x="31070" y="786730"/>
        <a:ext cx="8884401" cy="574340"/>
      </dsp:txXfrm>
    </dsp:sp>
    <dsp:sp modelId="{33789E6A-797C-4127-BF83-E2ED6743904E}">
      <dsp:nvSpPr>
        <dsp:cNvPr id="0" name=""/>
        <dsp:cNvSpPr/>
      </dsp:nvSpPr>
      <dsp:spPr>
        <a:xfrm>
          <a:off x="0" y="1438220"/>
          <a:ext cx="8946541" cy="636480"/>
        </a:xfrm>
        <a:prstGeom prst="roundRect">
          <a:avLst/>
        </a:prstGeom>
        <a:solidFill>
          <a:schemeClr val="accent5">
            <a:hueOff val="2494895"/>
            <a:satOff val="-1605"/>
            <a:lumOff val="1098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3.	Data Cleaning/Smoothing </a:t>
          </a:r>
        </a:p>
      </dsp:txBody>
      <dsp:txXfrm>
        <a:off x="31070" y="1469290"/>
        <a:ext cx="8884401" cy="574340"/>
      </dsp:txXfrm>
    </dsp:sp>
    <dsp:sp modelId="{6EC7FED0-D672-489D-B50F-F3CC4144E2EA}">
      <dsp:nvSpPr>
        <dsp:cNvPr id="0" name=""/>
        <dsp:cNvSpPr/>
      </dsp:nvSpPr>
      <dsp:spPr>
        <a:xfrm>
          <a:off x="0" y="2120780"/>
          <a:ext cx="8946541" cy="636480"/>
        </a:xfrm>
        <a:prstGeom prst="roundRect">
          <a:avLst/>
        </a:prstGeom>
        <a:solidFill>
          <a:schemeClr val="accent5">
            <a:hueOff val="3742343"/>
            <a:satOff val="-2408"/>
            <a:lumOff val="1646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4.	Data Visualization: Tableau and Dashboard for visualization</a:t>
          </a:r>
        </a:p>
      </dsp:txBody>
      <dsp:txXfrm>
        <a:off x="31070" y="2151850"/>
        <a:ext cx="8884401" cy="574340"/>
      </dsp:txXfrm>
    </dsp:sp>
    <dsp:sp modelId="{FE7FB6FA-D5C0-4C44-A0C1-E94E9D40B878}">
      <dsp:nvSpPr>
        <dsp:cNvPr id="0" name=""/>
        <dsp:cNvSpPr/>
      </dsp:nvSpPr>
      <dsp:spPr>
        <a:xfrm>
          <a:off x="0" y="2803340"/>
          <a:ext cx="8946541" cy="636480"/>
        </a:xfrm>
        <a:prstGeom prst="roundRect">
          <a:avLst/>
        </a:prstGeom>
        <a:solidFill>
          <a:schemeClr val="accent5">
            <a:hueOff val="4989790"/>
            <a:satOff val="-3210"/>
            <a:lumOff val="2195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5.	Microsoft Azure</a:t>
          </a:r>
        </a:p>
      </dsp:txBody>
      <dsp:txXfrm>
        <a:off x="31070" y="2834410"/>
        <a:ext cx="8884401" cy="574340"/>
      </dsp:txXfrm>
    </dsp:sp>
    <dsp:sp modelId="{0E989F14-3660-4520-8907-8B951D32DEB0}">
      <dsp:nvSpPr>
        <dsp:cNvPr id="0" name=""/>
        <dsp:cNvSpPr/>
      </dsp:nvSpPr>
      <dsp:spPr>
        <a:xfrm>
          <a:off x="0" y="3485900"/>
          <a:ext cx="8946541" cy="636480"/>
        </a:xfrm>
        <a:prstGeom prst="roundRect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6.	Modal sensing</a:t>
          </a:r>
        </a:p>
      </dsp:txBody>
      <dsp:txXfrm>
        <a:off x="31070" y="3516970"/>
        <a:ext cx="8884401" cy="5743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7E5A3C-6458-4A69-851B-CEC00A44ECEB}">
      <dsp:nvSpPr>
        <dsp:cNvPr id="0" name=""/>
        <dsp:cNvSpPr/>
      </dsp:nvSpPr>
      <dsp:spPr>
        <a:xfrm>
          <a:off x="0" y="2534086"/>
          <a:ext cx="4638903" cy="16613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</a:rPr>
            <a:t>Link: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schemeClr val="bg1"/>
            </a:solidFill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solidFill>
                <a:schemeClr val="bg1"/>
              </a:solidFill>
            </a:rPr>
            <a:t>https://github.com/Shuoxuan/NGSIM_Cleaned_Dataset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2534086"/>
        <a:ext cx="4638903" cy="1661394"/>
      </dsp:txXfrm>
    </dsp:sp>
    <dsp:sp modelId="{2A1501E9-6549-44D1-A373-AEECDBA39FE5}">
      <dsp:nvSpPr>
        <dsp:cNvPr id="0" name=""/>
        <dsp:cNvSpPr/>
      </dsp:nvSpPr>
      <dsp:spPr>
        <a:xfrm rot="10800000">
          <a:off x="0" y="1891"/>
          <a:ext cx="4638903" cy="2555224"/>
        </a:xfrm>
        <a:prstGeom prst="upArrowCallou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chemeClr val="bg1"/>
              </a:solidFill>
            </a:rPr>
            <a:t>Researchers for the Next Generation Simulation (NGSIM) program collected detailed vehicle trajectory data on the above-specified freeway segments of US-101 and I-80 as well as the specified arterial segments of </a:t>
          </a:r>
          <a:r>
            <a:rPr lang="en-US" sz="1200" b="0" i="0" kern="1200" dirty="0" err="1">
              <a:solidFill>
                <a:schemeClr val="bg1"/>
              </a:solidFill>
            </a:rPr>
            <a:t>Lankershim</a:t>
          </a:r>
          <a:r>
            <a:rPr lang="en-US" sz="1200" b="0" i="0" kern="1200" dirty="0">
              <a:solidFill>
                <a:schemeClr val="bg1"/>
              </a:solidFill>
            </a:rPr>
            <a:t> Boulevard and Peachtree Street. Data were collected through a network of synchronized digital video cameras. NGVIDEO, a customized software application developed for the NGSIM program, transcribed the vehicle trajectory data from the videos</a:t>
          </a:r>
          <a:r>
            <a:rPr lang="en-US" sz="1100" b="0" i="0" kern="1200" dirty="0">
              <a:solidFill>
                <a:schemeClr val="bg1"/>
              </a:solidFill>
            </a:rPr>
            <a:t>.</a:t>
          </a:r>
          <a:endParaRPr lang="en-US" sz="1100" kern="1200" dirty="0">
            <a:solidFill>
              <a:schemeClr val="bg1"/>
            </a:solidFill>
          </a:endParaRPr>
        </a:p>
      </dsp:txBody>
      <dsp:txXfrm rot="10800000">
        <a:off x="0" y="1891"/>
        <a:ext cx="4638903" cy="1660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06/14/2023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920792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06/14/2023</a:t>
            </a:fld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52941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06/14/2023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03694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06/14/2023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9622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06/14/2023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711482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06/14/2023</a:t>
            </a:fld>
            <a:endParaRPr lang="en-N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985740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06/14/2023</a:t>
            </a:fld>
            <a:endParaRPr lang="en-N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5226279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06/14/2023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032077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06/14/2023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0381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06/14/2023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723216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06/14/2023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699253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06/14/2023</a:t>
            </a:fld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47584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06/14/2023</a:t>
            </a:fld>
            <a:endParaRPr lang="en-N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211774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06/14/2023</a:t>
            </a:fld>
            <a:endParaRPr lang="en-NG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77761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06/14/2023</a:t>
            </a:fld>
            <a:endParaRPr lang="en-NG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06/14/2023</a:t>
            </a:fld>
            <a:endParaRPr lang="en-NG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651666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06/14/2023</a:t>
            </a:fld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90714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8B2D982-8ED3-4379-BD89-2CB3D3EE114C}" type="datetimeFigureOut">
              <a:rPr lang="en-NG" smtClean="0"/>
              <a:t>06/14/2023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854136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ar&#10;&#10;Description automatically generated">
            <a:extLst>
              <a:ext uri="{FF2B5EF4-FFF2-40B4-BE49-F238E27FC236}">
                <a16:creationId xmlns:a16="http://schemas.microsoft.com/office/drawing/2014/main" id="{BADB0946-5B1C-4D38-A4E6-AFA3F42976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" r="24916" b="-1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FDBF1-8B49-4E81-A31A-806B3D558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915" y="4854346"/>
            <a:ext cx="11145509" cy="86802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b="1" dirty="0">
                <a:solidFill>
                  <a:srgbClr val="EBEBEB"/>
                </a:solidFill>
              </a:rPr>
              <a:t>Prediction of inter-vehicle distance in an autonomous vehicle using the CNN and RNN to improve the modal sensing</a:t>
            </a:r>
            <a:endParaRPr lang="en-NG" sz="2600" b="1" dirty="0">
              <a:solidFill>
                <a:srgbClr val="EBEBE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6DDBB5-C02F-486D-9CE8-F41082A1D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917" y="5722374"/>
            <a:ext cx="10407602" cy="487924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tx2">
                    <a:lumMod val="40000"/>
                    <a:lumOff val="60000"/>
                  </a:schemeClr>
                </a:solidFill>
              </a:rPr>
              <a:t>Group 5</a:t>
            </a:r>
            <a:endParaRPr lang="en-NG" b="1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891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A042B41-CFBF-4E11-965F-B1906826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Freeform 7">
            <a:extLst>
              <a:ext uri="{FF2B5EF4-FFF2-40B4-BE49-F238E27FC236}">
                <a16:creationId xmlns:a16="http://schemas.microsoft.com/office/drawing/2014/main" id="{ED9FFD70-7E69-43F7-BAFF-08A75B3AE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3DF1BF-DD11-C281-0B6C-8EE58BC52FA6}"/>
              </a:ext>
            </a:extLst>
          </p:cNvPr>
          <p:cNvSpPr txBox="1"/>
          <p:nvPr/>
        </p:nvSpPr>
        <p:spPr>
          <a:xfrm>
            <a:off x="648930" y="629267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0" i="0" u="sng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Our Assumption based on Autonomous following Car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0" i="0" u="sng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Graphic 7" descr="Auto Racing">
            <a:extLst>
              <a:ext uri="{FF2B5EF4-FFF2-40B4-BE49-F238E27FC236}">
                <a16:creationId xmlns:a16="http://schemas.microsoft.com/office/drawing/2014/main" id="{40507E92-E263-D9D0-601D-D2A1F3425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3484" y="2672367"/>
            <a:ext cx="3413845" cy="3413845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627598-8B66-26BA-BDA5-E96AE674BD84}"/>
              </a:ext>
            </a:extLst>
          </p:cNvPr>
          <p:cNvSpPr txBox="1"/>
          <p:nvPr/>
        </p:nvSpPr>
        <p:spPr>
          <a:xfrm>
            <a:off x="4389416" y="2548281"/>
            <a:ext cx="7154279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dirty="0">
                <a:latin typeface="+mj-lt"/>
                <a:ea typeface="+mj-ea"/>
                <a:cs typeface="+mj-cs"/>
              </a:rPr>
              <a:t>The subject vehicle and the lead vehicle's bumper-to-bumper separation shouldn't be any closer than a safe distance.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Gentle Braking when conditions are normal. When conditions are crucial, deceleration surpasses what is comfortable, and once the threat has been removed, comfortable braking is used.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panose="020B0604020202020204" pitchFamily="34" charset="0"/>
              <a:buChar char="•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+mj-ea"/>
                <a:cs typeface="+mj-cs"/>
              </a:rPr>
              <a:t>It should be easy to switch between driving modes, such as from acceleration to car-following mode.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78251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1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3B2514-D75F-40D8-BA50-B37B1242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r>
              <a:rPr lang="en-US"/>
              <a:t>Dataset Source</a:t>
            </a:r>
            <a:endParaRPr lang="en-NG"/>
          </a:p>
        </p:txBody>
      </p:sp>
      <p:sp>
        <p:nvSpPr>
          <p:cNvPr id="40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7EA95-EB53-C196-72FF-3611FB230D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8" r="28842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41" name="Rectangle 15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40474C-C3FE-15D8-C16B-AC8FF63A01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9938361"/>
              </p:ext>
            </p:extLst>
          </p:nvPr>
        </p:nvGraphicFramePr>
        <p:xfrm>
          <a:off x="5410950" y="2052918"/>
          <a:ext cx="4638903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86341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24182-0A65-4EEF-B4E7-047BD3099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 useBgFill="1">
        <p:nvSpPr>
          <p:cNvPr id="82" name="Freeform: Shape 81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919BD-412B-A254-9104-A5DA72E98F04}"/>
              </a:ext>
            </a:extLst>
          </p:cNvPr>
          <p:cNvSpPr txBox="1"/>
          <p:nvPr/>
        </p:nvSpPr>
        <p:spPr>
          <a:xfrm>
            <a:off x="648931" y="2548281"/>
            <a:ext cx="5122606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700" dirty="0">
                <a:latin typeface="+mj-lt"/>
                <a:ea typeface="+mj-ea"/>
                <a:cs typeface="+mj-cs"/>
              </a:rPr>
              <a:t>a. The dataset used in this project is called Next Generation Simulation (NGSIM) and it is publicly available on the U.S. Department of Transportation website.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700" dirty="0">
                <a:latin typeface="+mj-lt"/>
                <a:ea typeface="+mj-ea"/>
                <a:cs typeface="+mj-cs"/>
              </a:rPr>
              <a:t>b. The NGSIM dataset consists of 25 columns and 11.8 million rows of vehicle trajectory data which was captured using a network of synchronized digital video cameras on 4 different locations (US 101, I-80, Peachtree, and Lankershim).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700" dirty="0">
                <a:latin typeface="+mj-lt"/>
                <a:ea typeface="+mj-ea"/>
                <a:cs typeface="+mj-cs"/>
              </a:rPr>
              <a:t>c. The data contains the location of a vehicle at every one-tenth of a second, which gives the exact position of each vehicle relative to other vehicles.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B6A2C5-1F72-BD01-1CA1-2DFD80931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3159489"/>
            <a:ext cx="5451627" cy="24396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28587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0E2A30D4-5DB3-DB86-5496-5188C8DC3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76" b="129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0BE4DC-C359-4473-907E-78B7EBE9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/>
              <a:t>Current update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C2CDE-3D9B-485F-ADEC-9EB296701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Data cleaning </a:t>
            </a:r>
          </a:p>
          <a:p>
            <a:pPr lvl="1"/>
            <a:r>
              <a:rPr lang="en-US" dirty="0"/>
              <a:t>Remove duplicates and missing values and set the value for distance</a:t>
            </a:r>
          </a:p>
          <a:p>
            <a:r>
              <a:rPr lang="en-US" dirty="0"/>
              <a:t>Data partitioning</a:t>
            </a:r>
          </a:p>
          <a:p>
            <a:r>
              <a:rPr lang="en-US" dirty="0"/>
              <a:t>Prepare for upcoming analysis, make some adjustments to the datasets, and cleaning </a:t>
            </a:r>
          </a:p>
          <a:p>
            <a:r>
              <a:rPr lang="en-IN" dirty="0"/>
              <a:t>Trying to divide the data based on Geography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175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972B5E7-CF86-7170-F572-93285CB84A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2" b="2984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79921E-AB02-4ABA-AADD-8C75289E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/>
              <a:t>Foreseen Challenges with project</a:t>
            </a: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C198F-3A2C-4DC7-908C-151029AD0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Detecting surroundings vehicles information accurately (e.g. distance between vehicles) in real time is very important.</a:t>
            </a:r>
          </a:p>
          <a:p>
            <a:pPr lvl="1"/>
            <a:r>
              <a:rPr lang="en-US" dirty="0"/>
              <a:t>Algorithm to calculate the inter-vehicle distance </a:t>
            </a:r>
          </a:p>
          <a:p>
            <a:pPr lvl="1"/>
            <a:r>
              <a:rPr lang="en-US" dirty="0"/>
              <a:t>Data partitioning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1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25BFD-A5D9-4911-9ABE-BC6B2B521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EBEBEB"/>
                </a:solidFill>
              </a:rPr>
              <a:t>Agenda</a:t>
            </a:r>
            <a:endParaRPr lang="en-NG" b="1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D7BEC-C53C-4ED7-A1F7-2D04643C7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 to Autonomous vehicles</a:t>
            </a:r>
          </a:p>
          <a:p>
            <a:r>
              <a:rPr lang="en-US">
                <a:solidFill>
                  <a:srgbClr val="FFFFFF"/>
                </a:solidFill>
              </a:rPr>
              <a:t>Why the need for the project?</a:t>
            </a:r>
          </a:p>
          <a:p>
            <a:r>
              <a:rPr lang="en-US">
                <a:solidFill>
                  <a:srgbClr val="FFFFFF"/>
                </a:solidFill>
              </a:rPr>
              <a:t>Previous work done on this topic</a:t>
            </a:r>
          </a:p>
          <a:p>
            <a:r>
              <a:rPr lang="en-US">
                <a:solidFill>
                  <a:srgbClr val="FFFFFF"/>
                </a:solidFill>
              </a:rPr>
              <a:t>Source of dataset and EDA </a:t>
            </a:r>
          </a:p>
          <a:p>
            <a:r>
              <a:rPr lang="en-US">
                <a:solidFill>
                  <a:srgbClr val="FFFFFF"/>
                </a:solidFill>
              </a:rPr>
              <a:t>Tools/skills required</a:t>
            </a:r>
          </a:p>
          <a:p>
            <a:r>
              <a:rPr lang="en-US">
                <a:solidFill>
                  <a:srgbClr val="FFFFFF"/>
                </a:solidFill>
              </a:rPr>
              <a:t>Project Update</a:t>
            </a:r>
          </a:p>
          <a:p>
            <a:r>
              <a:rPr lang="en-US">
                <a:solidFill>
                  <a:srgbClr val="FFFFFF"/>
                </a:solidFill>
              </a:rPr>
              <a:t>Foreseen challenges in the project </a:t>
            </a:r>
          </a:p>
          <a:p>
            <a:r>
              <a:rPr lang="en-US">
                <a:solidFill>
                  <a:srgbClr val="FFFFFF"/>
                </a:solidFill>
              </a:rPr>
              <a:t>Proposed project outcome</a:t>
            </a:r>
          </a:p>
          <a:p>
            <a:endParaRPr lang="en-NG">
              <a:solidFill>
                <a:srgbClr val="FFFFFF"/>
              </a:solidFill>
            </a:endParaRP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00151593-7B79-ADA2-C0EB-C3779F923B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93" r="-2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70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0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EA278C-95BD-4603-A5BF-D5F24F04F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353300" cy="98107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EBEBEB"/>
                </a:solidFill>
              </a:rPr>
              <a:t>Introduction to Autonomous Vehicles</a:t>
            </a:r>
            <a:endParaRPr lang="en-NG" sz="3600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CA222-9F2D-4C89-8C32-7FA9E2B5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19200"/>
            <a:ext cx="7228755" cy="553402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1900" b="0" i="0" dirty="0">
                <a:solidFill>
                  <a:srgbClr val="FFFFFF"/>
                </a:solidFill>
                <a:effectLst/>
                <a:latin typeface="Söhne"/>
              </a:rPr>
              <a:t>Autonomous cars, also known as self-driving cars, are vehicles that can operate without direct human input. These cars use a combination of sensors, cameras, radar, and other technologies to detect their surroundings and make decisions based on that information.</a:t>
            </a:r>
          </a:p>
          <a:p>
            <a:pPr>
              <a:lnSpc>
                <a:spcPct val="90000"/>
              </a:lnSpc>
            </a:pPr>
            <a:r>
              <a:rPr lang="en-US" sz="1900" b="0" i="0" dirty="0">
                <a:solidFill>
                  <a:srgbClr val="FFFFFF"/>
                </a:solidFill>
                <a:effectLst/>
                <a:latin typeface="Söhne"/>
              </a:rPr>
              <a:t>Autonomous cars can be categorized into different levels of autonomy based on the extent of human input required. The six levels of autonomy are: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n-US" sz="1900" b="0" i="0" dirty="0">
                <a:solidFill>
                  <a:srgbClr val="FFFFFF"/>
                </a:solidFill>
                <a:effectLst/>
                <a:latin typeface="Söhne"/>
              </a:rPr>
              <a:t>Level 0: No automation - The driver has full control of the vehicle at all times.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n-US" sz="1900" b="0" i="0" dirty="0">
                <a:solidFill>
                  <a:srgbClr val="FFFFFF"/>
                </a:solidFill>
                <a:effectLst/>
                <a:latin typeface="Söhne"/>
              </a:rPr>
              <a:t>Level 1: Driver assistance - The car can assist the driver with either steering or accelerating/decelerating, but not at the same time.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n-US" sz="1900" b="0" i="0" dirty="0">
                <a:solidFill>
                  <a:srgbClr val="FFFFFF"/>
                </a:solidFill>
                <a:effectLst/>
                <a:latin typeface="Söhne"/>
              </a:rPr>
              <a:t>Level 2: Partial automation - The car can assist the driver with both steering and accelerating/decelerating simultaneously, but the driver must remain engaged and ready to take control at any time.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n-US" sz="1900" b="0" i="0" dirty="0">
                <a:solidFill>
                  <a:srgbClr val="FFFFFF"/>
                </a:solidFill>
                <a:effectLst/>
                <a:latin typeface="Söhne"/>
              </a:rPr>
              <a:t>Level 3: Conditional automation - The car can operate without driver input under certain conditions, but the driver must be ready to take control when requested by the car.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n-US" sz="1900" b="0" i="0" dirty="0">
                <a:solidFill>
                  <a:srgbClr val="FFFFFF"/>
                </a:solidFill>
                <a:effectLst/>
                <a:latin typeface="Söhne"/>
              </a:rPr>
              <a:t>Level 4: High automation - The car can operate without driver input under most conditions, but the driver may need to take control in certain situations.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n-US" sz="1900" b="0" i="0" dirty="0">
                <a:solidFill>
                  <a:srgbClr val="FFFFFF"/>
                </a:solidFill>
                <a:effectLst/>
                <a:latin typeface="Söhne"/>
              </a:rPr>
              <a:t>Level 5: Full automation - The car can operate without driver input under all conditions and can perform all driving tasks.</a:t>
            </a:r>
          </a:p>
          <a:p>
            <a:pPr>
              <a:lnSpc>
                <a:spcPct val="90000"/>
              </a:lnSpc>
            </a:pPr>
            <a:endParaRPr lang="en-NG" sz="1000" dirty="0">
              <a:solidFill>
                <a:srgbClr val="FFFFFF"/>
              </a:solidFill>
            </a:endParaRPr>
          </a:p>
        </p:txBody>
      </p:sp>
      <p:sp>
        <p:nvSpPr>
          <p:cNvPr id="23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2E44C-CE70-0A05-7251-43421C6ADC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8" r="32907" b="-1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6123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8A85C28F-199B-A17F-9F5D-5F0F6C1753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3" r="25627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CC0437-FD24-2867-5F2E-46B6843EB0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8239730"/>
              </p:ext>
            </p:extLst>
          </p:nvPr>
        </p:nvGraphicFramePr>
        <p:xfrm>
          <a:off x="4733925" y="866765"/>
          <a:ext cx="7381875" cy="5895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1BA6872-E951-46CF-B7F6-0FF803D1C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102" y="95250"/>
            <a:ext cx="7142698" cy="6762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Benefits of Autonomous Vehicles</a:t>
            </a:r>
            <a:endParaRPr lang="en-NG" sz="3300" dirty="0"/>
          </a:p>
        </p:txBody>
      </p:sp>
    </p:spTree>
    <p:extLst>
      <p:ext uri="{BB962C8B-B14F-4D97-AF65-F5344CB8AC3E}">
        <p14:creationId xmlns:p14="http://schemas.microsoft.com/office/powerpoint/2010/main" val="418286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6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CF9BFE3B-0A2C-983B-7436-D8265C1FD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2" b="1327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C35699-6C1D-427C-9ACC-D4D7B229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831514" cy="1400530"/>
          </a:xfrm>
        </p:spPr>
        <p:txBody>
          <a:bodyPr>
            <a:normAutofit/>
          </a:bodyPr>
          <a:lstStyle/>
          <a:p>
            <a:r>
              <a:rPr lang="en-US" dirty="0"/>
              <a:t>Benefits of Autonomous Vehicles– </a:t>
            </a:r>
            <a:r>
              <a:rPr lang="en-US" dirty="0" err="1"/>
              <a:t>contd</a:t>
            </a:r>
            <a:r>
              <a:rPr lang="en-US" dirty="0"/>
              <a:t>’</a:t>
            </a:r>
            <a:endParaRPr lang="en-NG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91499F-5FDD-B74E-5D30-3BF533544A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9127021"/>
              </p:ext>
            </p:extLst>
          </p:nvPr>
        </p:nvGraphicFramePr>
        <p:xfrm>
          <a:off x="161926" y="1933575"/>
          <a:ext cx="11944350" cy="4829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9854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15126645-343D-1F33-5CDB-55B902145C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8B24B5-0C4E-4CC3-99F9-5F7C5322B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/>
              <a:t>Problem statement</a:t>
            </a:r>
            <a:endParaRPr lang="en-NG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2C8F3156-1B93-B8EE-CD6C-6936A8FD66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8537327"/>
              </p:ext>
            </p:extLst>
          </p:nvPr>
        </p:nvGraphicFramePr>
        <p:xfrm>
          <a:off x="333376" y="1552575"/>
          <a:ext cx="11858604" cy="5219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2075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DC7E2334-DB6A-21AD-7C07-39B6158CAD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3825" y="-147493"/>
            <a:ext cx="12192000" cy="6858000"/>
          </a:xfrm>
          <a:prstGeom prst="rect">
            <a:avLst/>
          </a:prstGeom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4F571EA7-BDC6-4E6F-A47A-B5D39E5E7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3BD9E-019B-4424-BC3E-C73DCB71F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95728"/>
            <a:ext cx="6557921" cy="767688"/>
          </a:xfrm>
        </p:spPr>
        <p:txBody>
          <a:bodyPr anchor="b">
            <a:normAutofit/>
          </a:bodyPr>
          <a:lstStyle/>
          <a:p>
            <a:r>
              <a:rPr lang="en-US" sz="2800" dirty="0"/>
              <a:t>Project Objectives</a:t>
            </a:r>
            <a:endParaRPr lang="en-NG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6152D8-615F-4A5A-886D-E14B136C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B865C-0621-49F9-980C-02A673217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932" y="1447800"/>
            <a:ext cx="8157143" cy="480059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To keep the inter-vehicle distance within a more appropriate range, road traffic efficiency will first be considered. 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To provide users with more options, our second goal is to characterize driving behaviors more thoroughly. 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Finally, to make the suggested model more acceptable and useful, we intend to create the driver model in conjunction with the lower controller's executive capability.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The multiple objectives include minimizing the following: 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the error between actual inter-vehicle distance and desired inter-vehicle distance to reflect driving styles.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the relative speed to the leading vehicle to maintain the following behavior.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the acceleration and the jerk to ensure comfort. In addition, constraints can be integrated into the driving style while ensuring safety.</a:t>
            </a:r>
          </a:p>
        </p:txBody>
      </p:sp>
    </p:spTree>
    <p:extLst>
      <p:ext uri="{BB962C8B-B14F-4D97-AF65-F5344CB8AC3E}">
        <p14:creationId xmlns:p14="http://schemas.microsoft.com/office/powerpoint/2010/main" val="1096163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DC7E2334-DB6A-21AD-7C07-39B6158CAD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57018"/>
            <a:ext cx="12192000" cy="6858000"/>
          </a:xfrm>
          <a:prstGeom prst="rect">
            <a:avLst/>
          </a:prstGeom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4F571EA7-BDC6-4E6F-A47A-B5D39E5E7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3BD9E-019B-4424-BC3E-C73DCB71F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95728"/>
            <a:ext cx="6557921" cy="767688"/>
          </a:xfrm>
        </p:spPr>
        <p:txBody>
          <a:bodyPr anchor="b">
            <a:normAutofit/>
          </a:bodyPr>
          <a:lstStyle/>
          <a:p>
            <a:r>
              <a:rPr lang="en-US" sz="2800"/>
              <a:t>Past Research work </a:t>
            </a:r>
            <a:endParaRPr lang="en-NG" sz="2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6152D8-615F-4A5A-886D-E14B136C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B865C-0621-49F9-980C-02A673217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932" y="1447800"/>
            <a:ext cx="8157143" cy="480059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LiDAR and RADAR detect the conditions outside the vehicle and feed that data to the central processor. These sensors provide short-distance information and are often leveraged to aid parking and backup systems.</a:t>
            </a:r>
          </a:p>
          <a:p>
            <a:pPr>
              <a:lnSpc>
                <a:spcPct val="90000"/>
              </a:lnSpc>
            </a:pPr>
            <a:r>
              <a:rPr lang="en-US" sz="1500" dirty="0" err="1"/>
              <a:t>Abdelmoghit</a:t>
            </a:r>
            <a:r>
              <a:rPr lang="en-US" sz="1500" dirty="0"/>
              <a:t> et al proposed an algorithm based on stereo vision for distance measurement using only web cameras, and the calculation formula contains simple terms based on web cameras criteria obtained by manual measurement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In this method they;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capture the images from the scene using both cameras. 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Vehicle detection algorithm is applied to only one image. 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stereo matching algorithm is applied to detect and match the same vehicles in the other image. 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Finally, the horizontal centroids of vehicles in both images are used to measure the inter-vehicles distances</a:t>
            </a:r>
            <a:endParaRPr lang="en-NG" sz="1500" dirty="0"/>
          </a:p>
        </p:txBody>
      </p:sp>
    </p:spTree>
    <p:extLst>
      <p:ext uri="{BB962C8B-B14F-4D97-AF65-F5344CB8AC3E}">
        <p14:creationId xmlns:p14="http://schemas.microsoft.com/office/powerpoint/2010/main" val="2781601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4622F565-CC40-124E-755B-13FBB2EA12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C98EAA-36D1-40AE-9403-9967EE5FC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/>
              <a:t>Skill required for project work</a:t>
            </a:r>
            <a:endParaRPr lang="en-NG"/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909FE742-1A27-4AEF-B5F0-F8C383EA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F51BDE-C9CA-3B2C-F841-CDC5C30DA8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3468837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895989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1608</TotalTime>
  <Words>1256</Words>
  <Application>Microsoft Office PowerPoint</Application>
  <PresentationFormat>Widescreen</PresentationFormat>
  <Paragraphs>82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Century Gothic</vt:lpstr>
      <vt:lpstr>Söhne</vt:lpstr>
      <vt:lpstr>Wingdings</vt:lpstr>
      <vt:lpstr>Wingdings 3</vt:lpstr>
      <vt:lpstr>Ion</vt:lpstr>
      <vt:lpstr>Prediction of inter-vehicle distance in an autonomous vehicle using the CNN and RNN to improve the modal sensing</vt:lpstr>
      <vt:lpstr>Agenda</vt:lpstr>
      <vt:lpstr>Introduction to Autonomous Vehicles</vt:lpstr>
      <vt:lpstr>Benefits of Autonomous Vehicles</vt:lpstr>
      <vt:lpstr>Benefits of Autonomous Vehicles– contd’</vt:lpstr>
      <vt:lpstr>Problem statement</vt:lpstr>
      <vt:lpstr>Project Objectives</vt:lpstr>
      <vt:lpstr>Past Research work </vt:lpstr>
      <vt:lpstr>Skill required for project work</vt:lpstr>
      <vt:lpstr>PowerPoint Presentation</vt:lpstr>
      <vt:lpstr>Dataset Source</vt:lpstr>
      <vt:lpstr>Exploratory Data Analysis</vt:lpstr>
      <vt:lpstr>Current update</vt:lpstr>
      <vt:lpstr>Foreseen Challenges with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inter-vehicle distance in an autonomous vehicle using the CNN and RNN to improve the modal sensing</dc:title>
  <dc:creator>Olabisi Fadahunsi</dc:creator>
  <cp:lastModifiedBy>Sumit Verma</cp:lastModifiedBy>
  <cp:revision>21</cp:revision>
  <dcterms:created xsi:type="dcterms:W3CDTF">2023-02-17T20:47:33Z</dcterms:created>
  <dcterms:modified xsi:type="dcterms:W3CDTF">2023-06-15T02:00:12Z</dcterms:modified>
</cp:coreProperties>
</file>